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4239" r:id="rId1"/>
    <p:sldMasterId id="2147484071" r:id="rId2"/>
  </p:sldMasterIdLst>
  <p:notesMasterIdLst>
    <p:notesMasterId r:id="rId12"/>
  </p:notesMasterIdLst>
  <p:handoutMasterIdLst>
    <p:handoutMasterId r:id="rId13"/>
  </p:handoutMasterIdLst>
  <p:sldIdLst>
    <p:sldId id="336" r:id="rId3"/>
    <p:sldId id="360" r:id="rId4"/>
    <p:sldId id="362" r:id="rId5"/>
    <p:sldId id="365" r:id="rId6"/>
    <p:sldId id="366" r:id="rId7"/>
    <p:sldId id="367" r:id="rId8"/>
    <p:sldId id="364" r:id="rId9"/>
    <p:sldId id="368" r:id="rId10"/>
    <p:sldId id="369" r:id="rId11"/>
  </p:sldIdLst>
  <p:sldSz cx="24384000" cy="13716000"/>
  <p:notesSz cx="6858000" cy="9144000"/>
  <p:defaultTextStyle>
    <a:defPPr>
      <a:defRPr lang="en-US"/>
    </a:defPPr>
    <a:lvl1pPr algn="ctr" defTabSz="825500" rtl="0" fontAlgn="base" hangingPunct="0">
      <a:spcBef>
        <a:spcPct val="0"/>
      </a:spcBef>
      <a:spcAft>
        <a:spcPct val="0"/>
      </a:spcAft>
      <a:defRPr sz="5600" kern="1200">
        <a:solidFill>
          <a:srgbClr val="000000"/>
        </a:solidFill>
        <a:latin typeface="Gill Sans" charset="0"/>
        <a:ea typeface="ＭＳ Ｐゴシック" charset="0"/>
        <a:cs typeface="Gill Sans" charset="0"/>
        <a:sym typeface="Gill Sans" charset="0"/>
      </a:defRPr>
    </a:lvl1pPr>
    <a:lvl2pPr marL="342900" algn="ctr" defTabSz="825500" rtl="0" fontAlgn="base" hangingPunct="0">
      <a:spcBef>
        <a:spcPct val="0"/>
      </a:spcBef>
      <a:spcAft>
        <a:spcPct val="0"/>
      </a:spcAft>
      <a:defRPr sz="5600" kern="1200">
        <a:solidFill>
          <a:srgbClr val="000000"/>
        </a:solidFill>
        <a:latin typeface="Gill Sans" charset="0"/>
        <a:ea typeface="ＭＳ Ｐゴシック" charset="0"/>
        <a:cs typeface="Gill Sans" charset="0"/>
        <a:sym typeface="Gill Sans" charset="0"/>
      </a:defRPr>
    </a:lvl2pPr>
    <a:lvl3pPr marL="685800" algn="ctr" defTabSz="825500" rtl="0" fontAlgn="base" hangingPunct="0">
      <a:spcBef>
        <a:spcPct val="0"/>
      </a:spcBef>
      <a:spcAft>
        <a:spcPct val="0"/>
      </a:spcAft>
      <a:defRPr sz="5600" kern="1200">
        <a:solidFill>
          <a:srgbClr val="000000"/>
        </a:solidFill>
        <a:latin typeface="Gill Sans" charset="0"/>
        <a:ea typeface="ＭＳ Ｐゴシック" charset="0"/>
        <a:cs typeface="Gill Sans" charset="0"/>
        <a:sym typeface="Gill Sans" charset="0"/>
      </a:defRPr>
    </a:lvl3pPr>
    <a:lvl4pPr marL="1028700" algn="ctr" defTabSz="825500" rtl="0" fontAlgn="base" hangingPunct="0">
      <a:spcBef>
        <a:spcPct val="0"/>
      </a:spcBef>
      <a:spcAft>
        <a:spcPct val="0"/>
      </a:spcAft>
      <a:defRPr sz="5600" kern="1200">
        <a:solidFill>
          <a:srgbClr val="000000"/>
        </a:solidFill>
        <a:latin typeface="Gill Sans" charset="0"/>
        <a:ea typeface="ＭＳ Ｐゴシック" charset="0"/>
        <a:cs typeface="Gill Sans" charset="0"/>
        <a:sym typeface="Gill Sans" charset="0"/>
      </a:defRPr>
    </a:lvl4pPr>
    <a:lvl5pPr marL="1371600" algn="ctr" defTabSz="825500" rtl="0" fontAlgn="base" hangingPunct="0">
      <a:spcBef>
        <a:spcPct val="0"/>
      </a:spcBef>
      <a:spcAft>
        <a:spcPct val="0"/>
      </a:spcAft>
      <a:defRPr sz="5600" kern="1200">
        <a:solidFill>
          <a:srgbClr val="000000"/>
        </a:solidFill>
        <a:latin typeface="Gill Sans" charset="0"/>
        <a:ea typeface="ＭＳ Ｐゴシック" charset="0"/>
        <a:cs typeface="Gill Sans" charset="0"/>
        <a:sym typeface="Gill Sans" charset="0"/>
      </a:defRPr>
    </a:lvl5pPr>
    <a:lvl6pPr marL="2286000" algn="l" defTabSz="457200" rtl="0" eaLnBrk="1" latinLnBrk="0" hangingPunct="1">
      <a:defRPr sz="5600" kern="1200">
        <a:solidFill>
          <a:srgbClr val="000000"/>
        </a:solidFill>
        <a:latin typeface="Gill Sans" charset="0"/>
        <a:ea typeface="ＭＳ Ｐゴシック" charset="0"/>
        <a:cs typeface="Gill Sans" charset="0"/>
        <a:sym typeface="Gill Sans" charset="0"/>
      </a:defRPr>
    </a:lvl6pPr>
    <a:lvl7pPr marL="2743200" algn="l" defTabSz="457200" rtl="0" eaLnBrk="1" latinLnBrk="0" hangingPunct="1">
      <a:defRPr sz="5600" kern="1200">
        <a:solidFill>
          <a:srgbClr val="000000"/>
        </a:solidFill>
        <a:latin typeface="Gill Sans" charset="0"/>
        <a:ea typeface="ＭＳ Ｐゴシック" charset="0"/>
        <a:cs typeface="Gill Sans" charset="0"/>
        <a:sym typeface="Gill Sans" charset="0"/>
      </a:defRPr>
    </a:lvl7pPr>
    <a:lvl8pPr marL="3200400" algn="l" defTabSz="457200" rtl="0" eaLnBrk="1" latinLnBrk="0" hangingPunct="1">
      <a:defRPr sz="5600" kern="1200">
        <a:solidFill>
          <a:srgbClr val="000000"/>
        </a:solidFill>
        <a:latin typeface="Gill Sans" charset="0"/>
        <a:ea typeface="ＭＳ Ｐゴシック" charset="0"/>
        <a:cs typeface="Gill Sans" charset="0"/>
        <a:sym typeface="Gill Sans" charset="0"/>
      </a:defRPr>
    </a:lvl8pPr>
    <a:lvl9pPr marL="3657600" algn="l" defTabSz="457200" rtl="0" eaLnBrk="1" latinLnBrk="0" hangingPunct="1">
      <a:defRPr sz="5600" kern="1200">
        <a:solidFill>
          <a:srgbClr val="000000"/>
        </a:solidFill>
        <a:latin typeface="Gill Sans" charset="0"/>
        <a:ea typeface="ＭＳ Ｐゴシック" charset="0"/>
        <a:cs typeface="Gill Sans"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BC9C"/>
    <a:srgbClr val="42A3E8"/>
    <a:srgbClr val="BD1903"/>
    <a:srgbClr val="AAAE12"/>
    <a:srgbClr val="E6EAF2"/>
    <a:srgbClr val="28B089"/>
    <a:srgbClr val="FBFBFB"/>
    <a:srgbClr val="7395A3"/>
    <a:srgbClr val="F2F4F8"/>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9538" autoAdjust="0"/>
    <p:restoredTop sz="64549" autoAdjust="0"/>
  </p:normalViewPr>
  <p:slideViewPr>
    <p:cSldViewPr>
      <p:cViewPr>
        <p:scale>
          <a:sx n="50" d="100"/>
          <a:sy n="50" d="100"/>
        </p:scale>
        <p:origin x="-1190" y="595"/>
      </p:cViewPr>
      <p:guideLst>
        <p:guide orient="horz" pos="4320"/>
        <p:guide pos="76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95" d="100"/>
          <a:sy n="95" d="100"/>
        </p:scale>
        <p:origin x="3187"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3D1AF1-4077-476C-A0D0-BE4FF95BD95D}" type="datetimeFigureOut">
              <a:rPr lang="fr-FR" smtClean="0"/>
              <a:t>10/04/2016</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202676-FE8E-4025-A649-B8519F66C068}" type="slidenum">
              <a:rPr lang="fr-FR" smtClean="0"/>
              <a:t>‹N°›</a:t>
            </a:fld>
            <a:endParaRPr lang="fr-FR"/>
          </a:p>
        </p:txBody>
      </p:sp>
    </p:spTree>
    <p:extLst>
      <p:ext uri="{BB962C8B-B14F-4D97-AF65-F5344CB8AC3E}">
        <p14:creationId xmlns:p14="http://schemas.microsoft.com/office/powerpoint/2010/main" val="24769871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9"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sp>
      <p:sp>
        <p:nvSpPr>
          <p:cNvPr id="7170"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sym typeface="Lucida Grande" charset="0"/>
              </a:rPr>
              <a:t>Click to edit Master text styles</a:t>
            </a:r>
          </a:p>
          <a:p>
            <a:pPr lvl="1"/>
            <a:r>
              <a:rPr lang="en-US">
                <a:sym typeface="Lucida Grande" charset="0"/>
              </a:rPr>
              <a:t>Second level</a:t>
            </a:r>
          </a:p>
          <a:p>
            <a:pPr lvl="2"/>
            <a:r>
              <a:rPr lang="en-US">
                <a:sym typeface="Lucida Grande" charset="0"/>
              </a:rPr>
              <a:t>Third level</a:t>
            </a:r>
          </a:p>
          <a:p>
            <a:pPr lvl="3"/>
            <a:r>
              <a:rPr lang="en-US">
                <a:sym typeface="Lucida Grande" charset="0"/>
              </a:rPr>
              <a:t>Fourth level</a:t>
            </a:r>
          </a:p>
          <a:p>
            <a:pPr lvl="4"/>
            <a:r>
              <a:rPr lang="en-US">
                <a:sym typeface="Lucida Grande" charset="0"/>
              </a:rPr>
              <a:t>Fifth level</a:t>
            </a:r>
          </a:p>
        </p:txBody>
      </p:sp>
    </p:spTree>
    <p:extLst>
      <p:ext uri="{BB962C8B-B14F-4D97-AF65-F5344CB8AC3E}">
        <p14:creationId xmlns:p14="http://schemas.microsoft.com/office/powerpoint/2010/main" val="1364132141"/>
      </p:ext>
    </p:extLst>
  </p:cSld>
  <p:clrMap bg1="lt1" tx1="dk1" bg2="lt2" tx2="dk2" accent1="accent1" accent2="accent2" accent3="accent3" accent4="accent4" accent5="accent5" accent6="accent6" hlink="hlink" folHlink="folHlink"/>
  <p:notesStyle>
    <a:lvl1pPr algn="l" defTabSz="825500" rtl="0" fontAlgn="base" hangingPunct="0">
      <a:spcBef>
        <a:spcPct val="0"/>
      </a:spcBef>
      <a:spcAft>
        <a:spcPct val="0"/>
      </a:spcAft>
      <a:defRPr sz="3000" kern="1200">
        <a:solidFill>
          <a:srgbClr val="000000"/>
        </a:solidFill>
        <a:latin typeface="Lucida Grande" charset="0"/>
        <a:ea typeface="ＭＳ Ｐゴシック" charset="0"/>
        <a:cs typeface="Lucida Grande" charset="0"/>
        <a:sym typeface="Lucida Grande" charset="0"/>
      </a:defRPr>
    </a:lvl1pPr>
    <a:lvl2pPr marL="2286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2pPr>
    <a:lvl3pPr marL="4572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3pPr>
    <a:lvl4pPr marL="6858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4pPr>
    <a:lvl5pPr marL="9144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a:lnSpc>
                <a:spcPct val="80000"/>
              </a:lnSpc>
            </a:pPr>
            <a:r>
              <a:rPr lang="fr-FR" altLang="fr-FR" sz="3200" dirty="0"/>
              <a:t>Les premières techniques de rendu interactifs étaient limitées à des environnements points d'éclairage simples, et avait presque pas de complexité de transport - effets globaux comme les ombres ont été ignorées.</a:t>
            </a:r>
          </a:p>
          <a:p>
            <a:pPr>
              <a:lnSpc>
                <a:spcPct val="80000"/>
              </a:lnSpc>
            </a:pPr>
            <a:endParaRPr lang="fr-FR" altLang="fr-FR" sz="3200" dirty="0"/>
          </a:p>
          <a:p>
            <a:pPr>
              <a:lnSpc>
                <a:spcPct val="80000"/>
              </a:lnSpc>
            </a:pPr>
            <a:r>
              <a:rPr lang="fr-FR" altLang="fr-FR" sz="3200" dirty="0"/>
              <a:t>Algorithmes pour générer des ombres interactives existent - technique de volume d'ombre notamment corbeaux et l'ombre </a:t>
            </a:r>
            <a:r>
              <a:rPr lang="fr-FR" altLang="fr-FR" sz="3200" dirty="0" err="1"/>
              <a:t>zbuffer</a:t>
            </a:r>
            <a:r>
              <a:rPr lang="fr-FR" altLang="fr-FR" sz="3200" dirty="0"/>
              <a:t> technique par Williams - il y a une belle extension à ce travail à cette année SIGGRAPH. Cependant, ces techniques sont limitées au point lumières. Ces algorithmes peuvent être combinés avec des passages multiples rendant par exemple avec un tampon d'accumulation pour générer des ombres douces, mais le nombre de passes obtient démesurément grande que les sources de lumière deviennent plus grands.</a:t>
            </a:r>
          </a:p>
          <a:p>
            <a:pPr>
              <a:lnSpc>
                <a:spcPct val="80000"/>
              </a:lnSpc>
            </a:pPr>
            <a:endParaRPr lang="fr-FR" altLang="fr-FR" sz="3200" dirty="0"/>
          </a:p>
          <a:p>
            <a:pPr>
              <a:lnSpc>
                <a:spcPct val="80000"/>
              </a:lnSpc>
            </a:pPr>
            <a:r>
              <a:rPr lang="fr-FR" altLang="fr-FR" sz="3200" dirty="0" err="1"/>
              <a:t>Heidrich</a:t>
            </a:r>
            <a:r>
              <a:rPr lang="fr-FR" altLang="fr-FR" sz="3200" dirty="0"/>
              <a:t> et al modélisées ombres douces et inter réflexions avec des cartes de bosse - mais la technique est limitée à pointer les lumières et les performances ne sont pas tout à fait en temps réel. cartes de texture polynomiale peuvent manipuler les ombres et les inter-réflexions en temps réel, mais ils sont eux aussi limités au point lumières.</a:t>
            </a:r>
          </a:p>
          <a:p>
            <a:pPr>
              <a:lnSpc>
                <a:spcPct val="80000"/>
              </a:lnSpc>
            </a:pPr>
            <a:endParaRPr lang="fr-FR" altLang="fr-FR" sz="3200" dirty="0"/>
          </a:p>
          <a:p>
            <a:pPr>
              <a:lnSpc>
                <a:spcPct val="80000"/>
              </a:lnSpc>
            </a:pPr>
            <a:r>
              <a:rPr lang="fr-FR" altLang="fr-FR" sz="3200" dirty="0"/>
              <a:t>Les premiers travaux a également étendu l'éclairage de lumières ponctuelles à des cartes générales de l'environnement.</a:t>
            </a:r>
          </a:p>
          <a:p>
            <a:pPr>
              <a:lnSpc>
                <a:spcPct val="80000"/>
              </a:lnSpc>
            </a:pPr>
            <a:r>
              <a:rPr lang="fr-FR" altLang="fr-FR" sz="3200" dirty="0"/>
              <a:t>Vous venez de voir deux documents qui généralisent les premières idées à </a:t>
            </a:r>
            <a:r>
              <a:rPr lang="fr-FR" altLang="fr-FR" sz="3200" dirty="0" err="1"/>
              <a:t>FDRBs</a:t>
            </a:r>
            <a:r>
              <a:rPr lang="fr-FR" altLang="fr-FR" sz="3200" dirty="0"/>
              <a:t> isotropes assez généraux. Mais l'environnement carte méthodes ignorent la complexité des transports - ils ne peuvent pas modéliser les ombres ou les inter-réflexions.</a:t>
            </a:r>
          </a:p>
          <a:p>
            <a:pPr>
              <a:lnSpc>
                <a:spcPct val="80000"/>
              </a:lnSpc>
            </a:pPr>
            <a:endParaRPr lang="fr-FR" altLang="fr-FR" sz="3200" dirty="0"/>
          </a:p>
          <a:p>
            <a:pPr>
              <a:lnSpc>
                <a:spcPct val="80000"/>
              </a:lnSpc>
            </a:pPr>
            <a:r>
              <a:rPr lang="fr-FR" altLang="fr-FR" sz="3200" dirty="0"/>
              <a:t>Un document à l'atelier de rendu de cette année a étendu des volumes d'ombre pour faire face aux sources de lumière sphériques simples qui peuvent atteindre des taux en temps réel sur la prochaine génération de matériel.</a:t>
            </a:r>
          </a:p>
          <a:p>
            <a:pPr>
              <a:lnSpc>
                <a:spcPct val="80000"/>
              </a:lnSpc>
            </a:pPr>
            <a:endParaRPr lang="fr-FR" altLang="fr-FR" sz="3200" dirty="0"/>
          </a:p>
          <a:p>
            <a:pPr>
              <a:lnSpc>
                <a:spcPct val="80000"/>
              </a:lnSpc>
            </a:pPr>
            <a:r>
              <a:rPr lang="fr-FR" altLang="fr-FR" sz="3200" dirty="0" err="1"/>
              <a:t>Ashikmin</a:t>
            </a:r>
            <a:r>
              <a:rPr lang="fr-FR" altLang="fr-FR" sz="3200" dirty="0"/>
              <a:t> a un papier TOG qui vient de sortir qui vous permet d'orienter une petite source de lumière sur un objet diffus.</a:t>
            </a:r>
          </a:p>
          <a:p>
            <a:pPr>
              <a:lnSpc>
                <a:spcPct val="80000"/>
              </a:lnSpc>
            </a:pPr>
            <a:endParaRPr lang="fr-FR" altLang="fr-FR" sz="3200" dirty="0"/>
          </a:p>
          <a:p>
            <a:pPr>
              <a:lnSpc>
                <a:spcPct val="80000"/>
              </a:lnSpc>
            </a:pPr>
            <a:r>
              <a:rPr lang="fr-FR" altLang="fr-FR" sz="3200" dirty="0"/>
              <a:t>Notre travail poignées, des environnements d'éclairage à basse fréquence arbitraires et fournit la complexité de transport - y compris les ombres, inter réflexions et caustiques.</a:t>
            </a:r>
          </a:p>
          <a:p>
            <a:pPr>
              <a:lnSpc>
                <a:spcPct val="80000"/>
              </a:lnSpc>
            </a:pPr>
            <a:r>
              <a:rPr lang="fr-FR" altLang="fr-FR" sz="3200" dirty="0"/>
              <a:t>Notez que ce sont précisément les ombres douces de l'éclairage à basse fréquence que les techniques interactives actuelles ont la plus grande difficulté avec.</a:t>
            </a:r>
          </a:p>
          <a:p>
            <a:pPr>
              <a:lnSpc>
                <a:spcPct val="80000"/>
              </a:lnSpc>
            </a:pPr>
            <a:endParaRPr lang="fr-FR" altLang="fr-FR" sz="3200" dirty="0"/>
          </a:p>
          <a:p>
            <a:pPr>
              <a:lnSpc>
                <a:spcPct val="80000"/>
              </a:lnSpc>
            </a:pPr>
            <a:r>
              <a:rPr lang="fr-FR" altLang="fr-FR" sz="3200" dirty="0"/>
              <a:t>Certains travaux antérieurs avaient la complexité des transports intéressant avec des environnements d'éclairage congelés. En particulier, le papier de volume de </a:t>
            </a:r>
            <a:r>
              <a:rPr lang="fr-FR" altLang="fr-FR" sz="3200" dirty="0" err="1"/>
              <a:t>Irradiance</a:t>
            </a:r>
            <a:r>
              <a:rPr lang="fr-FR" altLang="fr-FR" sz="3200" dirty="0"/>
              <a:t> vous a permis de déplacer un objet diffuse à travers un environnement d'éclairage </a:t>
            </a:r>
            <a:r>
              <a:rPr lang="fr-FR" altLang="fr-FR" sz="3200" dirty="0" err="1"/>
              <a:t>précalculé</a:t>
            </a:r>
            <a:r>
              <a:rPr lang="fr-FR" altLang="fr-FR" sz="3200" dirty="0"/>
              <a:t>, éclairage dynamiquement l'objet. Cependant l'objet n'a pas lui-même ou l'environnement ombre. </a:t>
            </a:r>
            <a:r>
              <a:rPr lang="fr-FR" altLang="fr-FR" sz="3200" dirty="0" err="1"/>
              <a:t>Lightfields</a:t>
            </a:r>
            <a:r>
              <a:rPr lang="fr-FR" altLang="fr-FR" sz="3200" dirty="0"/>
              <a:t> de surface peuvent modéliser la complexité de transport complexes et faire face à des environnements d'éclairage intéressants, mais les conditions d'éclairage sont gelés. Un exemple récent de ce papier est </a:t>
            </a:r>
            <a:r>
              <a:rPr lang="fr-FR" altLang="fr-FR" sz="3200" dirty="0" err="1"/>
              <a:t>Chens</a:t>
            </a:r>
            <a:r>
              <a:rPr lang="fr-FR" altLang="fr-FR" sz="3200" dirty="0"/>
              <a:t> cette année.</a:t>
            </a:r>
          </a:p>
          <a:p>
            <a:pPr>
              <a:lnSpc>
                <a:spcPct val="80000"/>
              </a:lnSpc>
            </a:pPr>
            <a:endParaRPr lang="fr-FR" altLang="fr-FR" sz="3200" dirty="0"/>
          </a:p>
          <a:p>
            <a:pPr>
              <a:lnSpc>
                <a:spcPct val="80000"/>
              </a:lnSpc>
            </a:pPr>
            <a:r>
              <a:rPr lang="fr-FR" altLang="fr-FR" sz="3200" dirty="0" err="1"/>
              <a:t>Matusik</a:t>
            </a:r>
            <a:r>
              <a:rPr lang="fr-FR" altLang="fr-FR" sz="3200" dirty="0"/>
              <a:t> et al ont un beau papier ici qui capte à la fois un champ de lumière de surface et un champ de réflexion - vous permettant de rallumage des objets dans de nouveaux environnements d'éclairage. La reconstruction est pas interactive cependant.</a:t>
            </a:r>
            <a:endParaRPr lang="fr-FR" baseline="0" dirty="0"/>
          </a:p>
        </p:txBody>
      </p:sp>
    </p:spTree>
    <p:extLst>
      <p:ext uri="{BB962C8B-B14F-4D97-AF65-F5344CB8AC3E}">
        <p14:creationId xmlns:p14="http://schemas.microsoft.com/office/powerpoint/2010/main" val="2667112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Dans les conclusions que nous avons présenté une méthode pour</a:t>
            </a:r>
          </a:p>
          <a:p>
            <a:r>
              <a:rPr lang="fr-FR" dirty="0"/>
              <a:t>  - L'éclairage dynamique rapide arbitraire sur des surfaces ou des volumes</a:t>
            </a:r>
          </a:p>
          <a:p>
            <a:r>
              <a:rPr lang="fr-FR" dirty="0"/>
              <a:t>  - Y compris les ombres et les </a:t>
            </a:r>
            <a:r>
              <a:rPr lang="fr-FR" dirty="0" err="1"/>
              <a:t>interréflexions</a:t>
            </a:r>
            <a:endParaRPr lang="fr-FR" dirty="0"/>
          </a:p>
          <a:p>
            <a:r>
              <a:rPr lang="fr-FR" dirty="0"/>
              <a:t>  - pas d'artefacts de crénelage</a:t>
            </a:r>
          </a:p>
          <a:p>
            <a:r>
              <a:rPr lang="fr-FR" dirty="0"/>
              <a:t>  - Travaillant pour les deux </a:t>
            </a:r>
            <a:r>
              <a:rPr lang="fr-FR" dirty="0" err="1"/>
              <a:t>FDRBs</a:t>
            </a:r>
            <a:r>
              <a:rPr lang="fr-FR" dirty="0"/>
              <a:t> diffus et brillant</a:t>
            </a:r>
          </a:p>
          <a:p>
            <a:endParaRPr lang="fr-FR" dirty="0"/>
          </a:p>
          <a:p>
            <a:r>
              <a:rPr lang="fr-FR" dirty="0"/>
              <a:t>Sur le con côté, la technique ne fonctionne que</a:t>
            </a:r>
          </a:p>
          <a:p>
            <a:r>
              <a:rPr lang="fr-FR" dirty="0"/>
              <a:t>  - Pour l'éclairage à basse fréquence</a:t>
            </a:r>
          </a:p>
          <a:p>
            <a:r>
              <a:rPr lang="fr-FR" dirty="0"/>
              <a:t>  - Et ne permet pas de déformations de l'objet (sauf </a:t>
            </a:r>
            <a:r>
              <a:rPr lang="fr-FR" dirty="0" err="1"/>
              <a:t>précalculées</a:t>
            </a:r>
            <a:r>
              <a:rPr lang="fr-FR" dirty="0"/>
              <a:t>)</a:t>
            </a:r>
          </a:p>
        </p:txBody>
      </p:sp>
    </p:spTree>
    <p:extLst>
      <p:ext uri="{BB962C8B-B14F-4D97-AF65-F5344CB8AC3E}">
        <p14:creationId xmlns:p14="http://schemas.microsoft.com/office/powerpoint/2010/main" val="3364882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Dans les conclusions que nous avons présenté une méthode pour</a:t>
            </a:r>
          </a:p>
          <a:p>
            <a:r>
              <a:rPr lang="fr-FR" dirty="0"/>
              <a:t>  - L'éclairage dynamique rapide arbitraire sur des surfaces ou des volumes</a:t>
            </a:r>
          </a:p>
          <a:p>
            <a:r>
              <a:rPr lang="fr-FR" dirty="0"/>
              <a:t>  - Y compris les ombres et les </a:t>
            </a:r>
            <a:r>
              <a:rPr lang="fr-FR" dirty="0" err="1"/>
              <a:t>interréflexions</a:t>
            </a:r>
            <a:endParaRPr lang="fr-FR" dirty="0"/>
          </a:p>
          <a:p>
            <a:r>
              <a:rPr lang="fr-FR" dirty="0"/>
              <a:t>  - pas d'artefacts de crénelage</a:t>
            </a:r>
          </a:p>
          <a:p>
            <a:r>
              <a:rPr lang="fr-FR" dirty="0"/>
              <a:t>  - Travaillant pour les deux </a:t>
            </a:r>
            <a:r>
              <a:rPr lang="fr-FR" dirty="0" err="1"/>
              <a:t>FDRBs</a:t>
            </a:r>
            <a:r>
              <a:rPr lang="fr-FR" dirty="0"/>
              <a:t> diffus et brillant</a:t>
            </a:r>
          </a:p>
          <a:p>
            <a:endParaRPr lang="fr-FR" dirty="0"/>
          </a:p>
          <a:p>
            <a:r>
              <a:rPr lang="fr-FR" dirty="0"/>
              <a:t>Sur le con côté, la technique ne fonctionne que</a:t>
            </a:r>
          </a:p>
          <a:p>
            <a:r>
              <a:rPr lang="fr-FR" dirty="0"/>
              <a:t>  - Pour l'éclairage à basse fréquence</a:t>
            </a:r>
          </a:p>
          <a:p>
            <a:r>
              <a:rPr lang="fr-FR" dirty="0"/>
              <a:t>  - Et ne permet pas de déformations de l'objet (sauf </a:t>
            </a:r>
            <a:r>
              <a:rPr lang="fr-FR" dirty="0" err="1"/>
              <a:t>précalculées</a:t>
            </a:r>
            <a:r>
              <a:rPr lang="fr-FR" dirty="0"/>
              <a:t>)</a:t>
            </a:r>
          </a:p>
        </p:txBody>
      </p:sp>
    </p:spTree>
    <p:extLst>
      <p:ext uri="{BB962C8B-B14F-4D97-AF65-F5344CB8AC3E}">
        <p14:creationId xmlns:p14="http://schemas.microsoft.com/office/powerpoint/2010/main" val="1352029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GB" sz="3000" b="0" i="0" kern="1200" dirty="0">
                <a:solidFill>
                  <a:srgbClr val="000000"/>
                </a:solidFill>
                <a:effectLst/>
                <a:latin typeface="Lucida Grande" charset="0"/>
                <a:ea typeface="ＭＳ Ｐゴシック" charset="0"/>
                <a:cs typeface="Lucida Grande" charset="0"/>
                <a:sym typeface="Lucida Grande" charset="0"/>
              </a:rPr>
              <a:t>Given an image where some markers are visible, the detection process has to return a list of detected markers. Each detected marker includes:</a:t>
            </a: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The position of its four corners in the image (in their original order).</a:t>
            </a: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The id of the marker.</a:t>
            </a:r>
          </a:p>
          <a:p>
            <a:pPr marL="457200" indent="-457200">
              <a:buFontTx/>
              <a:buChar char="-"/>
            </a:pPr>
            <a:endParaRPr lang="en-GB" sz="3000" b="0" i="0" kern="1200" dirty="0">
              <a:solidFill>
                <a:srgbClr val="000000"/>
              </a:solidFill>
              <a:effectLst/>
              <a:latin typeface="Lucida Grande" charset="0"/>
              <a:ea typeface="ＭＳ Ｐゴシック" charset="0"/>
              <a:cs typeface="Lucida Grande" charset="0"/>
              <a:sym typeface="Lucida Grande" charset="0"/>
            </a:endParaRPr>
          </a:p>
          <a:p>
            <a:r>
              <a:rPr lang="en-GB" sz="3000" b="0" i="0" kern="1200" dirty="0">
                <a:solidFill>
                  <a:srgbClr val="000000"/>
                </a:solidFill>
                <a:effectLst/>
                <a:latin typeface="Lucida Grande" charset="0"/>
                <a:ea typeface="ＭＳ Ｐゴシック" charset="0"/>
                <a:cs typeface="Lucida Grande" charset="0"/>
                <a:sym typeface="Lucida Grande" charset="0"/>
              </a:rPr>
              <a:t>The marker detection process is comprised by two main steps:</a:t>
            </a: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Detection of marker candidates. In this step the image is </a:t>
            </a:r>
            <a:r>
              <a:rPr lang="en-GB" sz="3000" b="0" i="0" kern="1200" dirty="0" err="1">
                <a:solidFill>
                  <a:srgbClr val="000000"/>
                </a:solidFill>
                <a:effectLst/>
                <a:latin typeface="Lucida Grande" charset="0"/>
                <a:ea typeface="ＭＳ Ｐゴシック" charset="0"/>
                <a:cs typeface="Lucida Grande" charset="0"/>
                <a:sym typeface="Lucida Grande" charset="0"/>
              </a:rPr>
              <a:t>analyzed</a:t>
            </a:r>
            <a:r>
              <a:rPr lang="en-GB" sz="3000" b="0" i="0" kern="1200" dirty="0">
                <a:solidFill>
                  <a:srgbClr val="000000"/>
                </a:solidFill>
                <a:effectLst/>
                <a:latin typeface="Lucida Grande" charset="0"/>
                <a:ea typeface="ＭＳ Ｐゴシック" charset="0"/>
                <a:cs typeface="Lucida Grande" charset="0"/>
                <a:sym typeface="Lucida Grande" charset="0"/>
              </a:rPr>
              <a:t> in order to find square shapes that are candidates to be markers. It begins with an adaptive thresholding to segment the markers, then contours are extracted from the </a:t>
            </a:r>
            <a:r>
              <a:rPr lang="en-GB" sz="3000" b="0" i="0" kern="1200" dirty="0" err="1">
                <a:solidFill>
                  <a:srgbClr val="000000"/>
                </a:solidFill>
                <a:effectLst/>
                <a:latin typeface="Lucida Grande" charset="0"/>
                <a:ea typeface="ＭＳ Ｐゴシック" charset="0"/>
                <a:cs typeface="Lucida Grande" charset="0"/>
                <a:sym typeface="Lucida Grande" charset="0"/>
              </a:rPr>
              <a:t>thresholded</a:t>
            </a:r>
            <a:r>
              <a:rPr lang="en-GB" sz="3000" b="0" i="0" kern="1200" dirty="0">
                <a:solidFill>
                  <a:srgbClr val="000000"/>
                </a:solidFill>
                <a:effectLst/>
                <a:latin typeface="Lucida Grande" charset="0"/>
                <a:ea typeface="ＭＳ Ｐゴシック" charset="0"/>
                <a:cs typeface="Lucida Grande" charset="0"/>
                <a:sym typeface="Lucida Grande" charset="0"/>
              </a:rPr>
              <a:t> image and those that are not convex or do not approximate to a square shape are discarded. Some extra filtering are also applied (removing too small or too big contours, removing contours too close to each other, </a:t>
            </a:r>
            <a:r>
              <a:rPr lang="en-GB" sz="3000" b="0" i="0" kern="1200" dirty="0" err="1">
                <a:solidFill>
                  <a:srgbClr val="000000"/>
                </a:solidFill>
                <a:effectLst/>
                <a:latin typeface="Lucida Grande" charset="0"/>
                <a:ea typeface="ＭＳ Ｐゴシック" charset="0"/>
                <a:cs typeface="Lucida Grande" charset="0"/>
                <a:sym typeface="Lucida Grande" charset="0"/>
              </a:rPr>
              <a:t>etc</a:t>
            </a:r>
            <a:r>
              <a:rPr lang="en-GB" sz="3000" b="0" i="0" kern="1200" dirty="0">
                <a:solidFill>
                  <a:srgbClr val="000000"/>
                </a:solidFill>
                <a:effectLst/>
                <a:latin typeface="Lucida Grande" charset="0"/>
                <a:ea typeface="ＭＳ Ｐゴシック" charset="0"/>
                <a:cs typeface="Lucida Grande" charset="0"/>
                <a:sym typeface="Lucida Grande" charset="0"/>
              </a:rPr>
              <a:t>).</a:t>
            </a:r>
          </a:p>
          <a:p>
            <a:pPr marL="457200" indent="-457200">
              <a:buFontTx/>
              <a:buChar char="-"/>
            </a:pPr>
            <a:endParaRPr lang="en-GB" sz="3000" b="0" i="0" kern="1200" dirty="0">
              <a:solidFill>
                <a:srgbClr val="000000"/>
              </a:solidFill>
              <a:effectLst/>
              <a:latin typeface="Lucida Grande" charset="0"/>
              <a:ea typeface="ＭＳ Ｐゴシック" charset="0"/>
              <a:cs typeface="Lucida Grande" charset="0"/>
              <a:sym typeface="Lucida Grande" charset="0"/>
            </a:endParaRP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After the candidate detection, it is necessary to determine if they are actually markers by </a:t>
            </a:r>
            <a:r>
              <a:rPr lang="en-GB" sz="3000" b="0" i="0" kern="1200" dirty="0" err="1">
                <a:solidFill>
                  <a:srgbClr val="000000"/>
                </a:solidFill>
                <a:effectLst/>
                <a:latin typeface="Lucida Grande" charset="0"/>
                <a:ea typeface="ＭＳ Ｐゴシック" charset="0"/>
                <a:cs typeface="Lucida Grande" charset="0"/>
                <a:sym typeface="Lucida Grande" charset="0"/>
              </a:rPr>
              <a:t>analyzing</a:t>
            </a:r>
            <a:r>
              <a:rPr lang="en-GB" sz="3000" b="0" i="0" kern="1200" dirty="0">
                <a:solidFill>
                  <a:srgbClr val="000000"/>
                </a:solidFill>
                <a:effectLst/>
                <a:latin typeface="Lucida Grande" charset="0"/>
                <a:ea typeface="ＭＳ Ｐゴシック" charset="0"/>
                <a:cs typeface="Lucida Grande" charset="0"/>
                <a:sym typeface="Lucida Grande" charset="0"/>
              </a:rPr>
              <a:t> their inner codification. This step starts by extracting the marker bits of each marker. To do so, first, perspective transformation is applied to obtain the marker in its canonical form. Then, the canonical image is </a:t>
            </a:r>
            <a:r>
              <a:rPr lang="en-GB" sz="3000" b="0" i="0" kern="1200" dirty="0" err="1">
                <a:solidFill>
                  <a:srgbClr val="000000"/>
                </a:solidFill>
                <a:effectLst/>
                <a:latin typeface="Lucida Grande" charset="0"/>
                <a:ea typeface="ＭＳ Ｐゴシック" charset="0"/>
                <a:cs typeface="Lucida Grande" charset="0"/>
                <a:sym typeface="Lucida Grande" charset="0"/>
              </a:rPr>
              <a:t>thresholded</a:t>
            </a:r>
            <a:r>
              <a:rPr lang="en-GB" sz="3000" b="0" i="0" kern="1200" dirty="0">
                <a:solidFill>
                  <a:srgbClr val="000000"/>
                </a:solidFill>
                <a:effectLst/>
                <a:latin typeface="Lucida Grande" charset="0"/>
                <a:ea typeface="ＭＳ Ｐゴシック" charset="0"/>
                <a:cs typeface="Lucida Grande" charset="0"/>
                <a:sym typeface="Lucida Grande" charset="0"/>
              </a:rPr>
              <a:t> using Otsu to separate white and black bits. The image is divided in different cells according to the marker size and the border size and the amount of black or white pixels on each cell is counted to determine if it is a white or a black bit. Finally, the bits are </a:t>
            </a:r>
            <a:r>
              <a:rPr lang="en-GB" sz="3000" b="0" i="0" kern="1200" dirty="0" err="1">
                <a:solidFill>
                  <a:srgbClr val="000000"/>
                </a:solidFill>
                <a:effectLst/>
                <a:latin typeface="Lucida Grande" charset="0"/>
                <a:ea typeface="ＭＳ Ｐゴシック" charset="0"/>
                <a:cs typeface="Lucida Grande" charset="0"/>
                <a:sym typeface="Lucida Grande" charset="0"/>
              </a:rPr>
              <a:t>analyzed</a:t>
            </a:r>
            <a:r>
              <a:rPr lang="en-GB" sz="3000" b="0" i="0" kern="1200" dirty="0">
                <a:solidFill>
                  <a:srgbClr val="000000"/>
                </a:solidFill>
                <a:effectLst/>
                <a:latin typeface="Lucida Grande" charset="0"/>
                <a:ea typeface="ＭＳ Ｐゴシック" charset="0"/>
                <a:cs typeface="Lucida Grande" charset="0"/>
                <a:sym typeface="Lucida Grande" charset="0"/>
              </a:rPr>
              <a:t> to determine if the marker belongs to the specific dictionary and error correction techniques are employed when necessary.</a:t>
            </a:r>
          </a:p>
        </p:txBody>
      </p:sp>
    </p:spTree>
    <p:extLst>
      <p:ext uri="{BB962C8B-B14F-4D97-AF65-F5344CB8AC3E}">
        <p14:creationId xmlns:p14="http://schemas.microsoft.com/office/powerpoint/2010/main" val="296876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GB" sz="3000" b="0" i="0" kern="1200" dirty="0">
                <a:solidFill>
                  <a:srgbClr val="000000"/>
                </a:solidFill>
                <a:effectLst/>
                <a:latin typeface="Lucida Grande" charset="0"/>
                <a:ea typeface="ＭＳ Ｐゴシック" charset="0"/>
                <a:cs typeface="Lucida Grande" charset="0"/>
                <a:sym typeface="Lucida Grande" charset="0"/>
              </a:rPr>
              <a:t>Given an image where some markers are visible, the detection process has to return a list of detected markers. Each detected marker includes:</a:t>
            </a: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The position of its four corners in the image (in their original order).</a:t>
            </a: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The id of the marker.</a:t>
            </a:r>
          </a:p>
          <a:p>
            <a:pPr marL="457200" indent="-457200">
              <a:buFontTx/>
              <a:buChar char="-"/>
            </a:pPr>
            <a:endParaRPr lang="en-GB" sz="3000" b="0" i="0" kern="1200" dirty="0">
              <a:solidFill>
                <a:srgbClr val="000000"/>
              </a:solidFill>
              <a:effectLst/>
              <a:latin typeface="Lucida Grande" charset="0"/>
              <a:ea typeface="ＭＳ Ｐゴシック" charset="0"/>
              <a:cs typeface="Lucida Grande" charset="0"/>
              <a:sym typeface="Lucida Grande" charset="0"/>
            </a:endParaRPr>
          </a:p>
          <a:p>
            <a:r>
              <a:rPr lang="en-GB" sz="3000" b="0" i="0" kern="1200" dirty="0">
                <a:solidFill>
                  <a:srgbClr val="000000"/>
                </a:solidFill>
                <a:effectLst/>
                <a:latin typeface="Lucida Grande" charset="0"/>
                <a:ea typeface="ＭＳ Ｐゴシック" charset="0"/>
                <a:cs typeface="Lucida Grande" charset="0"/>
                <a:sym typeface="Lucida Grande" charset="0"/>
              </a:rPr>
              <a:t>The marker detection process is comprised by two main steps:</a:t>
            </a: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Detection of marker candidates. In this step the image is </a:t>
            </a:r>
            <a:r>
              <a:rPr lang="en-GB" sz="3000" b="0" i="0" kern="1200" dirty="0" err="1">
                <a:solidFill>
                  <a:srgbClr val="000000"/>
                </a:solidFill>
                <a:effectLst/>
                <a:latin typeface="Lucida Grande" charset="0"/>
                <a:ea typeface="ＭＳ Ｐゴシック" charset="0"/>
                <a:cs typeface="Lucida Grande" charset="0"/>
                <a:sym typeface="Lucida Grande" charset="0"/>
              </a:rPr>
              <a:t>analyzed</a:t>
            </a:r>
            <a:r>
              <a:rPr lang="en-GB" sz="3000" b="0" i="0" kern="1200" dirty="0">
                <a:solidFill>
                  <a:srgbClr val="000000"/>
                </a:solidFill>
                <a:effectLst/>
                <a:latin typeface="Lucida Grande" charset="0"/>
                <a:ea typeface="ＭＳ Ｐゴシック" charset="0"/>
                <a:cs typeface="Lucida Grande" charset="0"/>
                <a:sym typeface="Lucida Grande" charset="0"/>
              </a:rPr>
              <a:t> in order to find square shapes that are candidates to be markers. It begins with an adaptive thresholding to segment the markers, then contours are extracted from the </a:t>
            </a:r>
            <a:r>
              <a:rPr lang="en-GB" sz="3000" b="0" i="0" kern="1200" dirty="0" err="1">
                <a:solidFill>
                  <a:srgbClr val="000000"/>
                </a:solidFill>
                <a:effectLst/>
                <a:latin typeface="Lucida Grande" charset="0"/>
                <a:ea typeface="ＭＳ Ｐゴシック" charset="0"/>
                <a:cs typeface="Lucida Grande" charset="0"/>
                <a:sym typeface="Lucida Grande" charset="0"/>
              </a:rPr>
              <a:t>thresholded</a:t>
            </a:r>
            <a:r>
              <a:rPr lang="en-GB" sz="3000" b="0" i="0" kern="1200" dirty="0">
                <a:solidFill>
                  <a:srgbClr val="000000"/>
                </a:solidFill>
                <a:effectLst/>
                <a:latin typeface="Lucida Grande" charset="0"/>
                <a:ea typeface="ＭＳ Ｐゴシック" charset="0"/>
                <a:cs typeface="Lucida Grande" charset="0"/>
                <a:sym typeface="Lucida Grande" charset="0"/>
              </a:rPr>
              <a:t> image and those that are not convex or do not approximate to a square shape are discarded. Some extra filtering are also applied (removing too small or too big contours, removing contours too close to each other, </a:t>
            </a:r>
            <a:r>
              <a:rPr lang="en-GB" sz="3000" b="0" i="0" kern="1200" dirty="0" err="1">
                <a:solidFill>
                  <a:srgbClr val="000000"/>
                </a:solidFill>
                <a:effectLst/>
                <a:latin typeface="Lucida Grande" charset="0"/>
                <a:ea typeface="ＭＳ Ｐゴシック" charset="0"/>
                <a:cs typeface="Lucida Grande" charset="0"/>
                <a:sym typeface="Lucida Grande" charset="0"/>
              </a:rPr>
              <a:t>etc</a:t>
            </a:r>
            <a:r>
              <a:rPr lang="en-GB" sz="3000" b="0" i="0" kern="1200" dirty="0">
                <a:solidFill>
                  <a:srgbClr val="000000"/>
                </a:solidFill>
                <a:effectLst/>
                <a:latin typeface="Lucida Grande" charset="0"/>
                <a:ea typeface="ＭＳ Ｐゴシック" charset="0"/>
                <a:cs typeface="Lucida Grande" charset="0"/>
                <a:sym typeface="Lucida Grande" charset="0"/>
              </a:rPr>
              <a:t>).</a:t>
            </a:r>
          </a:p>
          <a:p>
            <a:pPr marL="457200" indent="-457200">
              <a:buFontTx/>
              <a:buChar char="-"/>
            </a:pPr>
            <a:endParaRPr lang="en-GB" sz="3000" b="0" i="0" kern="1200" dirty="0">
              <a:solidFill>
                <a:srgbClr val="000000"/>
              </a:solidFill>
              <a:effectLst/>
              <a:latin typeface="Lucida Grande" charset="0"/>
              <a:ea typeface="ＭＳ Ｐゴシック" charset="0"/>
              <a:cs typeface="Lucida Grande" charset="0"/>
              <a:sym typeface="Lucida Grande" charset="0"/>
            </a:endParaRP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After the candidate detection, it is necessary to determine if they are actually markers by </a:t>
            </a:r>
            <a:r>
              <a:rPr lang="en-GB" sz="3000" b="0" i="0" kern="1200" dirty="0" err="1">
                <a:solidFill>
                  <a:srgbClr val="000000"/>
                </a:solidFill>
                <a:effectLst/>
                <a:latin typeface="Lucida Grande" charset="0"/>
                <a:ea typeface="ＭＳ Ｐゴシック" charset="0"/>
                <a:cs typeface="Lucida Grande" charset="0"/>
                <a:sym typeface="Lucida Grande" charset="0"/>
              </a:rPr>
              <a:t>analyzing</a:t>
            </a:r>
            <a:r>
              <a:rPr lang="en-GB" sz="3000" b="0" i="0" kern="1200" dirty="0">
                <a:solidFill>
                  <a:srgbClr val="000000"/>
                </a:solidFill>
                <a:effectLst/>
                <a:latin typeface="Lucida Grande" charset="0"/>
                <a:ea typeface="ＭＳ Ｐゴシック" charset="0"/>
                <a:cs typeface="Lucida Grande" charset="0"/>
                <a:sym typeface="Lucida Grande" charset="0"/>
              </a:rPr>
              <a:t> their inner codification. This step starts by extracting the marker bits of each marker. To do so, first, perspective transformation is applied to obtain the marker in its canonical form. Then, the canonical image is </a:t>
            </a:r>
            <a:r>
              <a:rPr lang="en-GB" sz="3000" b="0" i="0" kern="1200" dirty="0" err="1">
                <a:solidFill>
                  <a:srgbClr val="000000"/>
                </a:solidFill>
                <a:effectLst/>
                <a:latin typeface="Lucida Grande" charset="0"/>
                <a:ea typeface="ＭＳ Ｐゴシック" charset="0"/>
                <a:cs typeface="Lucida Grande" charset="0"/>
                <a:sym typeface="Lucida Grande" charset="0"/>
              </a:rPr>
              <a:t>thresholded</a:t>
            </a:r>
            <a:r>
              <a:rPr lang="en-GB" sz="3000" b="0" i="0" kern="1200" dirty="0">
                <a:solidFill>
                  <a:srgbClr val="000000"/>
                </a:solidFill>
                <a:effectLst/>
                <a:latin typeface="Lucida Grande" charset="0"/>
                <a:ea typeface="ＭＳ Ｐゴシック" charset="0"/>
                <a:cs typeface="Lucida Grande" charset="0"/>
                <a:sym typeface="Lucida Grande" charset="0"/>
              </a:rPr>
              <a:t> using Otsu to separate white and black bits. The image is divided in different cells according to the marker size and the border size and the amount of black or white pixels on each cell is counted to determine if it is a white or a black bit. Finally, the bits are </a:t>
            </a:r>
            <a:r>
              <a:rPr lang="en-GB" sz="3000" b="0" i="0" kern="1200" dirty="0" err="1">
                <a:solidFill>
                  <a:srgbClr val="000000"/>
                </a:solidFill>
                <a:effectLst/>
                <a:latin typeface="Lucida Grande" charset="0"/>
                <a:ea typeface="ＭＳ Ｐゴシック" charset="0"/>
                <a:cs typeface="Lucida Grande" charset="0"/>
                <a:sym typeface="Lucida Grande" charset="0"/>
              </a:rPr>
              <a:t>analyzed</a:t>
            </a:r>
            <a:r>
              <a:rPr lang="en-GB" sz="3000" b="0" i="0" kern="1200" dirty="0">
                <a:solidFill>
                  <a:srgbClr val="000000"/>
                </a:solidFill>
                <a:effectLst/>
                <a:latin typeface="Lucida Grande" charset="0"/>
                <a:ea typeface="ＭＳ Ｐゴシック" charset="0"/>
                <a:cs typeface="Lucida Grande" charset="0"/>
                <a:sym typeface="Lucida Grande" charset="0"/>
              </a:rPr>
              <a:t> to determine if the marker belongs to the specific dictionary and error correction techniques are employed when necessary.</a:t>
            </a:r>
          </a:p>
        </p:txBody>
      </p:sp>
    </p:spTree>
    <p:extLst>
      <p:ext uri="{BB962C8B-B14F-4D97-AF65-F5344CB8AC3E}">
        <p14:creationId xmlns:p14="http://schemas.microsoft.com/office/powerpoint/2010/main" val="3951855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GB" sz="3000" b="0" i="0" kern="1200" dirty="0">
                <a:solidFill>
                  <a:srgbClr val="000000"/>
                </a:solidFill>
                <a:effectLst/>
                <a:latin typeface="Lucida Grande" charset="0"/>
                <a:ea typeface="ＭＳ Ｐゴシック" charset="0"/>
                <a:cs typeface="Lucida Grande" charset="0"/>
                <a:sym typeface="Lucida Grande" charset="0"/>
              </a:rPr>
              <a:t>Given an image where some markers are visible, the detection process has to return a list of detected markers. Each detected marker includes:</a:t>
            </a: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The position of its four corners in the image (in their original order).</a:t>
            </a: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The id of the marker.</a:t>
            </a:r>
          </a:p>
          <a:p>
            <a:pPr marL="457200" indent="-457200">
              <a:buFontTx/>
              <a:buChar char="-"/>
            </a:pPr>
            <a:endParaRPr lang="en-GB" sz="3000" b="0" i="0" kern="1200" dirty="0">
              <a:solidFill>
                <a:srgbClr val="000000"/>
              </a:solidFill>
              <a:effectLst/>
              <a:latin typeface="Lucida Grande" charset="0"/>
              <a:ea typeface="ＭＳ Ｐゴシック" charset="0"/>
              <a:cs typeface="Lucida Grande" charset="0"/>
              <a:sym typeface="Lucida Grande" charset="0"/>
            </a:endParaRPr>
          </a:p>
          <a:p>
            <a:r>
              <a:rPr lang="en-GB" sz="3000" b="0" i="0" kern="1200" dirty="0">
                <a:solidFill>
                  <a:srgbClr val="000000"/>
                </a:solidFill>
                <a:effectLst/>
                <a:latin typeface="Lucida Grande" charset="0"/>
                <a:ea typeface="ＭＳ Ｐゴシック" charset="0"/>
                <a:cs typeface="Lucida Grande" charset="0"/>
                <a:sym typeface="Lucida Grande" charset="0"/>
              </a:rPr>
              <a:t>The marker detection process is comprised by two main steps:</a:t>
            </a: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Detection of marker candidates. In this step the image is </a:t>
            </a:r>
            <a:r>
              <a:rPr lang="en-GB" sz="3000" b="0" i="0" kern="1200" dirty="0" err="1">
                <a:solidFill>
                  <a:srgbClr val="000000"/>
                </a:solidFill>
                <a:effectLst/>
                <a:latin typeface="Lucida Grande" charset="0"/>
                <a:ea typeface="ＭＳ Ｐゴシック" charset="0"/>
                <a:cs typeface="Lucida Grande" charset="0"/>
                <a:sym typeface="Lucida Grande" charset="0"/>
              </a:rPr>
              <a:t>analyzed</a:t>
            </a:r>
            <a:r>
              <a:rPr lang="en-GB" sz="3000" b="0" i="0" kern="1200" dirty="0">
                <a:solidFill>
                  <a:srgbClr val="000000"/>
                </a:solidFill>
                <a:effectLst/>
                <a:latin typeface="Lucida Grande" charset="0"/>
                <a:ea typeface="ＭＳ Ｐゴシック" charset="0"/>
                <a:cs typeface="Lucida Grande" charset="0"/>
                <a:sym typeface="Lucida Grande" charset="0"/>
              </a:rPr>
              <a:t> in order to find square shapes that are candidates to be markers. It begins with an adaptive thresholding to segment the markers, then contours are extracted from the </a:t>
            </a:r>
            <a:r>
              <a:rPr lang="en-GB" sz="3000" b="0" i="0" kern="1200" dirty="0" err="1">
                <a:solidFill>
                  <a:srgbClr val="000000"/>
                </a:solidFill>
                <a:effectLst/>
                <a:latin typeface="Lucida Grande" charset="0"/>
                <a:ea typeface="ＭＳ Ｐゴシック" charset="0"/>
                <a:cs typeface="Lucida Grande" charset="0"/>
                <a:sym typeface="Lucida Grande" charset="0"/>
              </a:rPr>
              <a:t>thresholded</a:t>
            </a:r>
            <a:r>
              <a:rPr lang="en-GB" sz="3000" b="0" i="0" kern="1200" dirty="0">
                <a:solidFill>
                  <a:srgbClr val="000000"/>
                </a:solidFill>
                <a:effectLst/>
                <a:latin typeface="Lucida Grande" charset="0"/>
                <a:ea typeface="ＭＳ Ｐゴシック" charset="0"/>
                <a:cs typeface="Lucida Grande" charset="0"/>
                <a:sym typeface="Lucida Grande" charset="0"/>
              </a:rPr>
              <a:t> image and those that are not convex or do not approximate to a square shape are discarded. Some extra filtering are also applied (removing too small or too big contours, removing contours too close to each other, </a:t>
            </a:r>
            <a:r>
              <a:rPr lang="en-GB" sz="3000" b="0" i="0" kern="1200" dirty="0" err="1">
                <a:solidFill>
                  <a:srgbClr val="000000"/>
                </a:solidFill>
                <a:effectLst/>
                <a:latin typeface="Lucida Grande" charset="0"/>
                <a:ea typeface="ＭＳ Ｐゴシック" charset="0"/>
                <a:cs typeface="Lucida Grande" charset="0"/>
                <a:sym typeface="Lucida Grande" charset="0"/>
              </a:rPr>
              <a:t>etc</a:t>
            </a:r>
            <a:r>
              <a:rPr lang="en-GB" sz="3000" b="0" i="0" kern="1200" dirty="0">
                <a:solidFill>
                  <a:srgbClr val="000000"/>
                </a:solidFill>
                <a:effectLst/>
                <a:latin typeface="Lucida Grande" charset="0"/>
                <a:ea typeface="ＭＳ Ｐゴシック" charset="0"/>
                <a:cs typeface="Lucida Grande" charset="0"/>
                <a:sym typeface="Lucida Grande" charset="0"/>
              </a:rPr>
              <a:t>).</a:t>
            </a:r>
          </a:p>
          <a:p>
            <a:pPr marL="457200" indent="-457200">
              <a:buFontTx/>
              <a:buChar char="-"/>
            </a:pPr>
            <a:endParaRPr lang="en-GB" sz="3000" b="0" i="0" kern="1200" dirty="0">
              <a:solidFill>
                <a:srgbClr val="000000"/>
              </a:solidFill>
              <a:effectLst/>
              <a:latin typeface="Lucida Grande" charset="0"/>
              <a:ea typeface="ＭＳ Ｐゴシック" charset="0"/>
              <a:cs typeface="Lucida Grande" charset="0"/>
              <a:sym typeface="Lucida Grande" charset="0"/>
            </a:endParaRPr>
          </a:p>
          <a:p>
            <a:pPr marL="457200" indent="-457200">
              <a:buFontTx/>
              <a:buChar char="-"/>
            </a:pPr>
            <a:r>
              <a:rPr lang="en-GB" sz="3000" b="0" i="0" kern="1200" dirty="0">
                <a:solidFill>
                  <a:srgbClr val="000000"/>
                </a:solidFill>
                <a:effectLst/>
                <a:latin typeface="Lucida Grande" charset="0"/>
                <a:ea typeface="ＭＳ Ｐゴシック" charset="0"/>
                <a:cs typeface="Lucida Grande" charset="0"/>
                <a:sym typeface="Lucida Grande" charset="0"/>
              </a:rPr>
              <a:t>After the candidate detection, it is necessary to determine if they are actually markers by </a:t>
            </a:r>
            <a:r>
              <a:rPr lang="en-GB" sz="3000" b="0" i="0" kern="1200" dirty="0" err="1">
                <a:solidFill>
                  <a:srgbClr val="000000"/>
                </a:solidFill>
                <a:effectLst/>
                <a:latin typeface="Lucida Grande" charset="0"/>
                <a:ea typeface="ＭＳ Ｐゴシック" charset="0"/>
                <a:cs typeface="Lucida Grande" charset="0"/>
                <a:sym typeface="Lucida Grande" charset="0"/>
              </a:rPr>
              <a:t>analyzing</a:t>
            </a:r>
            <a:r>
              <a:rPr lang="en-GB" sz="3000" b="0" i="0" kern="1200" dirty="0">
                <a:solidFill>
                  <a:srgbClr val="000000"/>
                </a:solidFill>
                <a:effectLst/>
                <a:latin typeface="Lucida Grande" charset="0"/>
                <a:ea typeface="ＭＳ Ｐゴシック" charset="0"/>
                <a:cs typeface="Lucida Grande" charset="0"/>
                <a:sym typeface="Lucida Grande" charset="0"/>
              </a:rPr>
              <a:t> their inner codification. This step starts by extracting the marker bits of each marker. To do so, first, perspective transformation is applied to obtain the marker in its canonical form. Then, the canonical image is </a:t>
            </a:r>
            <a:r>
              <a:rPr lang="en-GB" sz="3000" b="0" i="0" kern="1200" dirty="0" err="1">
                <a:solidFill>
                  <a:srgbClr val="000000"/>
                </a:solidFill>
                <a:effectLst/>
                <a:latin typeface="Lucida Grande" charset="0"/>
                <a:ea typeface="ＭＳ Ｐゴシック" charset="0"/>
                <a:cs typeface="Lucida Grande" charset="0"/>
                <a:sym typeface="Lucida Grande" charset="0"/>
              </a:rPr>
              <a:t>thresholded</a:t>
            </a:r>
            <a:r>
              <a:rPr lang="en-GB" sz="3000" b="0" i="0" kern="1200" dirty="0">
                <a:solidFill>
                  <a:srgbClr val="000000"/>
                </a:solidFill>
                <a:effectLst/>
                <a:latin typeface="Lucida Grande" charset="0"/>
                <a:ea typeface="ＭＳ Ｐゴシック" charset="0"/>
                <a:cs typeface="Lucida Grande" charset="0"/>
                <a:sym typeface="Lucida Grande" charset="0"/>
              </a:rPr>
              <a:t> using Otsu to separate white and black bits. The image is divided in different cells according to the marker size and the border size and the amount of black or white pixels on each cell is counted to determine if it is a white or a black bit. Finally, the bits are </a:t>
            </a:r>
            <a:r>
              <a:rPr lang="en-GB" sz="3000" b="0" i="0" kern="1200" dirty="0" err="1">
                <a:solidFill>
                  <a:srgbClr val="000000"/>
                </a:solidFill>
                <a:effectLst/>
                <a:latin typeface="Lucida Grande" charset="0"/>
                <a:ea typeface="ＭＳ Ｐゴシック" charset="0"/>
                <a:cs typeface="Lucida Grande" charset="0"/>
                <a:sym typeface="Lucida Grande" charset="0"/>
              </a:rPr>
              <a:t>analyzed</a:t>
            </a:r>
            <a:r>
              <a:rPr lang="en-GB" sz="3000" b="0" i="0" kern="1200" dirty="0">
                <a:solidFill>
                  <a:srgbClr val="000000"/>
                </a:solidFill>
                <a:effectLst/>
                <a:latin typeface="Lucida Grande" charset="0"/>
                <a:ea typeface="ＭＳ Ｐゴシック" charset="0"/>
                <a:cs typeface="Lucida Grande" charset="0"/>
                <a:sym typeface="Lucida Grande" charset="0"/>
              </a:rPr>
              <a:t> to determine if the marker belongs to the specific dictionary and error correction techniques are employed when necessary.</a:t>
            </a:r>
          </a:p>
        </p:txBody>
      </p:sp>
    </p:spTree>
    <p:extLst>
      <p:ext uri="{BB962C8B-B14F-4D97-AF65-F5344CB8AC3E}">
        <p14:creationId xmlns:p14="http://schemas.microsoft.com/office/powerpoint/2010/main" val="77221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GB" sz="3000" b="0" i="0" kern="1200" dirty="0">
                <a:solidFill>
                  <a:srgbClr val="000000"/>
                </a:solidFill>
                <a:effectLst/>
                <a:latin typeface="Lucida Grande" charset="0"/>
                <a:ea typeface="ＭＳ Ｐゴシック" charset="0"/>
                <a:cs typeface="Lucida Grande" charset="0"/>
                <a:sym typeface="Lucida Grande" charset="0"/>
              </a:rPr>
              <a:t>When extracting the bits of each cell, the numbers of black and white pixels are counted. In general, it is not recommended to consider all the cell pixels. Instead it is better to ignore some pixels in the margins of the cells.</a:t>
            </a:r>
          </a:p>
          <a:p>
            <a:r>
              <a:rPr lang="en-GB" sz="3000" b="0" i="0" kern="1200" dirty="0">
                <a:solidFill>
                  <a:srgbClr val="000000"/>
                </a:solidFill>
                <a:effectLst/>
                <a:latin typeface="Lucida Grande" charset="0"/>
                <a:ea typeface="ＭＳ Ｐゴシック" charset="0"/>
                <a:cs typeface="Lucida Grande" charset="0"/>
                <a:sym typeface="Lucida Grande" charset="0"/>
              </a:rPr>
              <a:t>The reason of this is that, after removing the perspective distortion, the cells' </a:t>
            </a:r>
            <a:r>
              <a:rPr lang="en-GB" sz="3000" b="0" i="0" kern="1200" dirty="0" err="1">
                <a:solidFill>
                  <a:srgbClr val="000000"/>
                </a:solidFill>
                <a:effectLst/>
                <a:latin typeface="Lucida Grande" charset="0"/>
                <a:ea typeface="ＭＳ Ｐゴシック" charset="0"/>
                <a:cs typeface="Lucida Grande" charset="0"/>
                <a:sym typeface="Lucida Grande" charset="0"/>
              </a:rPr>
              <a:t>colors</a:t>
            </a:r>
            <a:r>
              <a:rPr lang="en-GB" sz="3000" b="0" i="0" kern="1200" dirty="0">
                <a:solidFill>
                  <a:srgbClr val="000000"/>
                </a:solidFill>
                <a:effectLst/>
                <a:latin typeface="Lucida Grande" charset="0"/>
                <a:ea typeface="ＭＳ Ｐゴシック" charset="0"/>
                <a:cs typeface="Lucida Grande" charset="0"/>
                <a:sym typeface="Lucida Grande" charset="0"/>
              </a:rPr>
              <a:t> are, in general, not perfectly separated and white cells can invade some pixels of black cells (and vice-versa). Thus, it is better to ignore some pixels just to avoid counting erroneous pixels.</a:t>
            </a:r>
          </a:p>
        </p:txBody>
      </p:sp>
    </p:spTree>
    <p:extLst>
      <p:ext uri="{BB962C8B-B14F-4D97-AF65-F5344CB8AC3E}">
        <p14:creationId xmlns:p14="http://schemas.microsoft.com/office/powerpoint/2010/main" val="701958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GB" sz="3000" b="0" i="0" kern="1200" dirty="0">
                <a:solidFill>
                  <a:srgbClr val="000000"/>
                </a:solidFill>
                <a:effectLst/>
                <a:latin typeface="Lucida Grande" charset="0"/>
                <a:ea typeface="ＭＳ Ｐゴシック" charset="0"/>
                <a:cs typeface="Lucida Grande" charset="0"/>
                <a:sym typeface="Lucida Grande" charset="0"/>
              </a:rPr>
              <a:t>When extracting the bits of each cell, the numbers of black and white pixels are counted. In general, it is not recommended to consider all the cell pixels. Instead it is better to ignore some pixels in the margins of the cells.</a:t>
            </a:r>
          </a:p>
          <a:p>
            <a:r>
              <a:rPr lang="en-GB" sz="3000" b="0" i="0" kern="1200" dirty="0">
                <a:solidFill>
                  <a:srgbClr val="000000"/>
                </a:solidFill>
                <a:effectLst/>
                <a:latin typeface="Lucida Grande" charset="0"/>
                <a:ea typeface="ＭＳ Ｐゴシック" charset="0"/>
                <a:cs typeface="Lucida Grande" charset="0"/>
                <a:sym typeface="Lucida Grande" charset="0"/>
              </a:rPr>
              <a:t>The reason of this is that, after removing the perspective distortion, the cells' </a:t>
            </a:r>
            <a:r>
              <a:rPr lang="en-GB" sz="3000" b="0" i="0" kern="1200" dirty="0" err="1">
                <a:solidFill>
                  <a:srgbClr val="000000"/>
                </a:solidFill>
                <a:effectLst/>
                <a:latin typeface="Lucida Grande" charset="0"/>
                <a:ea typeface="ＭＳ Ｐゴシック" charset="0"/>
                <a:cs typeface="Lucida Grande" charset="0"/>
                <a:sym typeface="Lucida Grande" charset="0"/>
              </a:rPr>
              <a:t>colors</a:t>
            </a:r>
            <a:r>
              <a:rPr lang="en-GB" sz="3000" b="0" i="0" kern="1200" dirty="0">
                <a:solidFill>
                  <a:srgbClr val="000000"/>
                </a:solidFill>
                <a:effectLst/>
                <a:latin typeface="Lucida Grande" charset="0"/>
                <a:ea typeface="ＭＳ Ｐゴシック" charset="0"/>
                <a:cs typeface="Lucida Grande" charset="0"/>
                <a:sym typeface="Lucida Grande" charset="0"/>
              </a:rPr>
              <a:t> are, in general, not perfectly separated and white cells can invade some pixels of black cells (and vice-versa). Thus, it is better to ignore some pixels just to avoid counting erroneous pixels.</a:t>
            </a:r>
          </a:p>
        </p:txBody>
      </p:sp>
    </p:spTree>
    <p:extLst>
      <p:ext uri="{BB962C8B-B14F-4D97-AF65-F5344CB8AC3E}">
        <p14:creationId xmlns:p14="http://schemas.microsoft.com/office/powerpoint/2010/main" val="77836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commentaires 2"/>
          <p:cNvSpPr>
            <a:spLocks noGrp="1"/>
          </p:cNvSpPr>
          <p:nvPr>
            <p:ph type="body" idx="1"/>
          </p:nvPr>
        </p:nvSpPr>
        <p:spPr/>
        <p:txBody>
          <a:bodyPr/>
          <a:lstStyle/>
          <a:p>
            <a:pPr>
              <a:lnSpc>
                <a:spcPct val="80000"/>
              </a:lnSpc>
            </a:pPr>
            <a:r>
              <a:rPr lang="fr-FR" altLang="fr-FR" sz="3200" dirty="0"/>
              <a:t>Les premières techniques de rendu interactifs étaient limitées à des environnements points d'éclairage simples, et avait presque pas de complexité de transport - effets globaux comme les ombres ont été ignorées.</a:t>
            </a:r>
          </a:p>
          <a:p>
            <a:pPr>
              <a:lnSpc>
                <a:spcPct val="80000"/>
              </a:lnSpc>
            </a:pPr>
            <a:endParaRPr lang="fr-FR" altLang="fr-FR" sz="3200" dirty="0"/>
          </a:p>
          <a:p>
            <a:pPr>
              <a:lnSpc>
                <a:spcPct val="80000"/>
              </a:lnSpc>
            </a:pPr>
            <a:r>
              <a:rPr lang="fr-FR" altLang="fr-FR" sz="3200" dirty="0"/>
              <a:t>Algorithmes pour générer des ombres interactives existent - technique de volume d'ombre notamment corbeaux et l'ombre </a:t>
            </a:r>
            <a:r>
              <a:rPr lang="fr-FR" altLang="fr-FR" sz="3200" dirty="0" err="1"/>
              <a:t>zbuffer</a:t>
            </a:r>
            <a:r>
              <a:rPr lang="fr-FR" altLang="fr-FR" sz="3200" dirty="0"/>
              <a:t> technique par Williams - il y a une belle extension à ce travail à cette année SIGGRAPH. Cependant, ces techniques sont limitées au point lumières. Ces algorithmes peuvent être combinés avec des passages multiples rendant par exemple avec un tampon d'accumulation pour générer des ombres douces, mais le nombre de passes obtient démesurément grande que les sources de lumière deviennent plus grands.</a:t>
            </a:r>
          </a:p>
          <a:p>
            <a:pPr>
              <a:lnSpc>
                <a:spcPct val="80000"/>
              </a:lnSpc>
            </a:pPr>
            <a:endParaRPr lang="fr-FR" altLang="fr-FR" sz="3200" dirty="0"/>
          </a:p>
          <a:p>
            <a:pPr>
              <a:lnSpc>
                <a:spcPct val="80000"/>
              </a:lnSpc>
            </a:pPr>
            <a:r>
              <a:rPr lang="fr-FR" altLang="fr-FR" sz="3200" dirty="0" err="1"/>
              <a:t>Heidrich</a:t>
            </a:r>
            <a:r>
              <a:rPr lang="fr-FR" altLang="fr-FR" sz="3200" dirty="0"/>
              <a:t> et al modélisées ombres douces et inter réflexions avec des cartes de bosse - mais la technique est limitée à pointer les lumières et les performances ne sont pas tout à fait en temps réel. cartes de texture polynomiale peuvent manipuler les ombres et les inter-réflexions en temps réel, mais ils sont eux aussi limités au point lumières.</a:t>
            </a:r>
          </a:p>
          <a:p>
            <a:pPr>
              <a:lnSpc>
                <a:spcPct val="80000"/>
              </a:lnSpc>
            </a:pPr>
            <a:endParaRPr lang="fr-FR" altLang="fr-FR" sz="3200" dirty="0"/>
          </a:p>
          <a:p>
            <a:pPr>
              <a:lnSpc>
                <a:spcPct val="80000"/>
              </a:lnSpc>
            </a:pPr>
            <a:r>
              <a:rPr lang="fr-FR" altLang="fr-FR" sz="3200" dirty="0"/>
              <a:t>Les premiers travaux a également étendu l'éclairage de lumières ponctuelles à des cartes générales de l'environnement.</a:t>
            </a:r>
          </a:p>
          <a:p>
            <a:pPr>
              <a:lnSpc>
                <a:spcPct val="80000"/>
              </a:lnSpc>
            </a:pPr>
            <a:r>
              <a:rPr lang="fr-FR" altLang="fr-FR" sz="3200" dirty="0"/>
              <a:t>Vous venez de voir deux documents qui généralisent les premières idées à </a:t>
            </a:r>
            <a:r>
              <a:rPr lang="fr-FR" altLang="fr-FR" sz="3200" dirty="0" err="1"/>
              <a:t>FDRBs</a:t>
            </a:r>
            <a:r>
              <a:rPr lang="fr-FR" altLang="fr-FR" sz="3200" dirty="0"/>
              <a:t> isotropes assez généraux. Mais l'environnement carte méthodes ignorent la complexité des transports - ils ne peuvent pas modéliser les ombres ou les inter-réflexions.</a:t>
            </a:r>
          </a:p>
          <a:p>
            <a:pPr>
              <a:lnSpc>
                <a:spcPct val="80000"/>
              </a:lnSpc>
            </a:pPr>
            <a:endParaRPr lang="fr-FR" altLang="fr-FR" sz="3200" dirty="0"/>
          </a:p>
          <a:p>
            <a:pPr>
              <a:lnSpc>
                <a:spcPct val="80000"/>
              </a:lnSpc>
            </a:pPr>
            <a:r>
              <a:rPr lang="fr-FR" altLang="fr-FR" sz="3200" dirty="0"/>
              <a:t>Un document à l'atelier de rendu de cette année a étendu des volumes d'ombre pour faire face aux sources de lumière sphériques simples qui peuvent atteindre des taux en temps réel sur la prochaine génération de matériel.</a:t>
            </a:r>
          </a:p>
          <a:p>
            <a:pPr>
              <a:lnSpc>
                <a:spcPct val="80000"/>
              </a:lnSpc>
            </a:pPr>
            <a:endParaRPr lang="fr-FR" altLang="fr-FR" sz="3200" dirty="0"/>
          </a:p>
          <a:p>
            <a:pPr>
              <a:lnSpc>
                <a:spcPct val="80000"/>
              </a:lnSpc>
            </a:pPr>
            <a:r>
              <a:rPr lang="fr-FR" altLang="fr-FR" sz="3200" dirty="0" err="1"/>
              <a:t>Ashikmin</a:t>
            </a:r>
            <a:r>
              <a:rPr lang="fr-FR" altLang="fr-FR" sz="3200" dirty="0"/>
              <a:t> a un papier TOG qui vient de sortir qui vous permet d'orienter une petite source de lumière sur un objet diffus.</a:t>
            </a:r>
          </a:p>
          <a:p>
            <a:pPr>
              <a:lnSpc>
                <a:spcPct val="80000"/>
              </a:lnSpc>
            </a:pPr>
            <a:endParaRPr lang="fr-FR" altLang="fr-FR" sz="3200" dirty="0"/>
          </a:p>
          <a:p>
            <a:pPr>
              <a:lnSpc>
                <a:spcPct val="80000"/>
              </a:lnSpc>
            </a:pPr>
            <a:r>
              <a:rPr lang="fr-FR" altLang="fr-FR" sz="3200" dirty="0"/>
              <a:t>Notre travail poignées, des environnements d'éclairage à basse fréquence arbitraires et fournit la complexité de transport - y compris les ombres, inter réflexions et caustiques.</a:t>
            </a:r>
          </a:p>
          <a:p>
            <a:pPr>
              <a:lnSpc>
                <a:spcPct val="80000"/>
              </a:lnSpc>
            </a:pPr>
            <a:r>
              <a:rPr lang="fr-FR" altLang="fr-FR" sz="3200" dirty="0"/>
              <a:t>Notez que ce sont précisément les ombres douces de l'éclairage à basse fréquence que les techniques interactives actuelles ont la plus grande difficulté avec.</a:t>
            </a:r>
          </a:p>
          <a:p>
            <a:pPr>
              <a:lnSpc>
                <a:spcPct val="80000"/>
              </a:lnSpc>
            </a:pPr>
            <a:endParaRPr lang="fr-FR" altLang="fr-FR" sz="3200" dirty="0"/>
          </a:p>
          <a:p>
            <a:pPr>
              <a:lnSpc>
                <a:spcPct val="80000"/>
              </a:lnSpc>
            </a:pPr>
            <a:r>
              <a:rPr lang="fr-FR" altLang="fr-FR" sz="3200" dirty="0"/>
              <a:t>Certains travaux antérieurs avaient la complexité des transports intéressant avec des environnements d'éclairage congelés. En particulier, le papier de volume de </a:t>
            </a:r>
            <a:r>
              <a:rPr lang="fr-FR" altLang="fr-FR" sz="3200" dirty="0" err="1"/>
              <a:t>Irradiance</a:t>
            </a:r>
            <a:r>
              <a:rPr lang="fr-FR" altLang="fr-FR" sz="3200" dirty="0"/>
              <a:t> vous a permis de déplacer un objet diffuse à travers un environnement d'éclairage </a:t>
            </a:r>
            <a:r>
              <a:rPr lang="fr-FR" altLang="fr-FR" sz="3200" dirty="0" err="1"/>
              <a:t>précalculé</a:t>
            </a:r>
            <a:r>
              <a:rPr lang="fr-FR" altLang="fr-FR" sz="3200" dirty="0"/>
              <a:t>, éclairage dynamiquement l'objet. Cependant l'objet n'a pas lui-même ou l'environnement ombre. </a:t>
            </a:r>
            <a:r>
              <a:rPr lang="fr-FR" altLang="fr-FR" sz="3200" dirty="0" err="1"/>
              <a:t>Lightfields</a:t>
            </a:r>
            <a:r>
              <a:rPr lang="fr-FR" altLang="fr-FR" sz="3200" dirty="0"/>
              <a:t> de surface peuvent modéliser la complexité de transport complexes et faire face à des environnements d'éclairage intéressants, mais les conditions d'éclairage sont gelés. Un exemple récent de ce papier est </a:t>
            </a:r>
            <a:r>
              <a:rPr lang="fr-FR" altLang="fr-FR" sz="3200" dirty="0" err="1"/>
              <a:t>Chens</a:t>
            </a:r>
            <a:r>
              <a:rPr lang="fr-FR" altLang="fr-FR" sz="3200" dirty="0"/>
              <a:t> cette année.</a:t>
            </a:r>
          </a:p>
          <a:p>
            <a:pPr>
              <a:lnSpc>
                <a:spcPct val="80000"/>
              </a:lnSpc>
            </a:pPr>
            <a:endParaRPr lang="fr-FR" altLang="fr-FR" sz="3200" dirty="0"/>
          </a:p>
          <a:p>
            <a:pPr>
              <a:lnSpc>
                <a:spcPct val="80000"/>
              </a:lnSpc>
            </a:pPr>
            <a:r>
              <a:rPr lang="fr-FR" altLang="fr-FR" sz="3200" dirty="0" err="1"/>
              <a:t>Matusik</a:t>
            </a:r>
            <a:r>
              <a:rPr lang="fr-FR" altLang="fr-FR" sz="3200" dirty="0"/>
              <a:t> et al ont un beau papier ici qui capte à la fois un champ de lumière de surface et un champ de réflexion - vous permettant de rallumage des objets dans de nouveaux environnements d'éclairage. La reconstruction est pas interactive cependant.</a:t>
            </a:r>
            <a:endParaRPr lang="fr-FR" baseline="0" dirty="0"/>
          </a:p>
        </p:txBody>
      </p:sp>
    </p:spTree>
    <p:extLst>
      <p:ext uri="{BB962C8B-B14F-4D97-AF65-F5344CB8AC3E}">
        <p14:creationId xmlns:p14="http://schemas.microsoft.com/office/powerpoint/2010/main" val="657358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3048000" y="2244725"/>
            <a:ext cx="18288000" cy="4775200"/>
          </a:xfrm>
          <a:prstGeom prst="rect">
            <a:avLst/>
          </a:prstGeo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3048000" y="7204075"/>
            <a:ext cx="18288000" cy="33115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5" name="Espace réservé du pied de page 4"/>
          <p:cNvSpPr>
            <a:spLocks noGrp="1"/>
          </p:cNvSpPr>
          <p:nvPr>
            <p:ph type="ftr" sz="quarter" idx="11"/>
          </p:nvPr>
        </p:nvSpPr>
        <p:spPr>
          <a:xfrm>
            <a:off x="8077200" y="12712700"/>
            <a:ext cx="8229600" cy="730250"/>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1825571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1676400" y="730250"/>
            <a:ext cx="21031200" cy="2651125"/>
          </a:xfrm>
          <a:prstGeom prst="rect">
            <a:avLst/>
          </a:prstGeom>
        </p:spPr>
        <p:txBody>
          <a:bodyPr/>
          <a:lstStyle/>
          <a:p>
            <a:r>
              <a:rPr lang="fr-FR"/>
              <a:t>Modifiez le style du titre</a:t>
            </a:r>
          </a:p>
        </p:txBody>
      </p:sp>
      <p:sp>
        <p:nvSpPr>
          <p:cNvPr id="3" name="Espace réservé du texte vertical 2"/>
          <p:cNvSpPr>
            <a:spLocks noGrp="1"/>
          </p:cNvSpPr>
          <p:nvPr>
            <p:ph type="body" orient="vert" idx="1"/>
          </p:nvPr>
        </p:nvSpPr>
        <p:spPr>
          <a:xfrm>
            <a:off x="1676400" y="3651250"/>
            <a:ext cx="21031200" cy="8702675"/>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5" name="Espace réservé du pied de page 4"/>
          <p:cNvSpPr>
            <a:spLocks noGrp="1"/>
          </p:cNvSpPr>
          <p:nvPr>
            <p:ph type="ftr" sz="quarter" idx="11"/>
          </p:nvPr>
        </p:nvSpPr>
        <p:spPr>
          <a:xfrm>
            <a:off x="8077200" y="12712700"/>
            <a:ext cx="8229600" cy="730250"/>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34112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7449800" y="730250"/>
            <a:ext cx="5257800" cy="11623675"/>
          </a:xfrm>
          <a:prstGeom prst="rect">
            <a:avLst/>
          </a:prstGeom>
        </p:spPr>
        <p:txBody>
          <a:bodyPr vert="eaVert"/>
          <a:lstStyle/>
          <a:p>
            <a:r>
              <a:rPr lang="fr-FR"/>
              <a:t>Modifiez le style du titre</a:t>
            </a:r>
          </a:p>
        </p:txBody>
      </p:sp>
      <p:sp>
        <p:nvSpPr>
          <p:cNvPr id="3" name="Espace réservé du texte vertical 2"/>
          <p:cNvSpPr>
            <a:spLocks noGrp="1"/>
          </p:cNvSpPr>
          <p:nvPr>
            <p:ph type="body" orient="vert" idx="1"/>
          </p:nvPr>
        </p:nvSpPr>
        <p:spPr>
          <a:xfrm>
            <a:off x="1676400" y="730250"/>
            <a:ext cx="15621000" cy="11623675"/>
          </a:xfrm>
          <a:prstGeom prst="rect">
            <a:avLst/>
          </a:prstGeo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5" name="Espace réservé du pied de page 4"/>
          <p:cNvSpPr>
            <a:spLocks noGrp="1"/>
          </p:cNvSpPr>
          <p:nvPr>
            <p:ph type="ftr" sz="quarter" idx="11"/>
          </p:nvPr>
        </p:nvSpPr>
        <p:spPr>
          <a:xfrm>
            <a:off x="8077200" y="12712700"/>
            <a:ext cx="8229600" cy="730250"/>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1047718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lvl1pPr>
              <a:defRPr>
                <a:latin typeface="Segoe UI Semilight" panose="020B0402040204020203" pitchFamily="34" charset="0"/>
                <a:ea typeface="Roboto" panose="02000000000000000000" pitchFamily="2" charset="0"/>
                <a:cs typeface="Segoe UI Semilight" panose="020B0402040204020203" pitchFamily="34" charset="0"/>
              </a:defRPr>
            </a:lvl1pPr>
          </a:lstStyle>
          <a:p>
            <a:r>
              <a:rPr lang="en-US" dirty="0"/>
              <a:t>Click to edit Master title style</a:t>
            </a:r>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atin typeface="Segoe UI Semilight" panose="020B0402040204020203" pitchFamily="34" charset="0"/>
                <a:ea typeface="Roboto" panose="02000000000000000000" pitchFamily="2" charset="0"/>
                <a:cs typeface="Segoe UI Semilight" panose="020B0402040204020203"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4074159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3200400"/>
            <a:ext cx="21945600" cy="9051925"/>
          </a:xfrm>
          <a:prstGeom prst="rect">
            <a:avLst/>
          </a:prstGeom>
        </p:spPr>
        <p:txBody>
          <a:bodyPr vert="horz"/>
          <a:lstStyle>
            <a:lvl1pPr>
              <a:defRPr>
                <a:latin typeface="Segoe UI Semilight" panose="020B0402040204020203" pitchFamily="34" charset="0"/>
                <a:ea typeface="Roboto" panose="02000000000000000000" pitchFamily="2" charset="0"/>
                <a:cs typeface="Segoe UI Semilight" panose="020B0402040204020203" pitchFamily="34" charset="0"/>
              </a:defRPr>
            </a:lvl1pPr>
            <a:lvl2pPr>
              <a:defRPr>
                <a:latin typeface="Segoe UI Semilight" panose="020B0402040204020203" pitchFamily="34" charset="0"/>
                <a:ea typeface="Roboto" panose="02000000000000000000" pitchFamily="2" charset="0"/>
                <a:cs typeface="Segoe UI Semilight" panose="020B0402040204020203" pitchFamily="34" charset="0"/>
              </a:defRPr>
            </a:lvl2pPr>
            <a:lvl3pPr>
              <a:defRPr>
                <a:latin typeface="Segoe UI Semilight" panose="020B0402040204020203" pitchFamily="34" charset="0"/>
                <a:ea typeface="Roboto" panose="02000000000000000000" pitchFamily="2" charset="0"/>
                <a:cs typeface="Segoe UI Semilight" panose="020B0402040204020203" pitchFamily="34" charset="0"/>
              </a:defRPr>
            </a:lvl3pPr>
            <a:lvl4pPr>
              <a:defRPr>
                <a:latin typeface="Segoe UI Semilight" panose="020B0402040204020203" pitchFamily="34" charset="0"/>
                <a:ea typeface="Roboto" panose="02000000000000000000" pitchFamily="2" charset="0"/>
                <a:cs typeface="Segoe UI Semilight" panose="020B0402040204020203" pitchFamily="34" charset="0"/>
              </a:defRPr>
            </a:lvl4pPr>
            <a:lvl5pPr>
              <a:defRPr>
                <a:latin typeface="Segoe UI Semilight" panose="020B0402040204020203" pitchFamily="34" charset="0"/>
                <a:ea typeface="Roboto" panose="02000000000000000000" pitchFamily="2" charset="0"/>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re 3"/>
          <p:cNvSpPr>
            <a:spLocks noGrp="1"/>
          </p:cNvSpPr>
          <p:nvPr>
            <p:ph type="title"/>
          </p:nvPr>
        </p:nvSpPr>
        <p:spPr>
          <a:xfrm>
            <a:off x="1676400" y="730250"/>
            <a:ext cx="21031200" cy="2651125"/>
          </a:xfrm>
          <a:prstGeom prst="rect">
            <a:avLst/>
          </a:prstGeom>
        </p:spPr>
        <p:txBody>
          <a:bodyPr/>
          <a:lstStyle>
            <a:lvl1pPr>
              <a:defRPr>
                <a:latin typeface="Segoe UI Semilight" panose="020B0402040204020203" pitchFamily="34" charset="0"/>
                <a:ea typeface="Roboto" panose="02000000000000000000" pitchFamily="2" charset="0"/>
                <a:cs typeface="Segoe UI Semilight" panose="020B0402040204020203" pitchFamily="34" charset="0"/>
              </a:defRPr>
            </a:lvl1pPr>
          </a:lstStyle>
          <a:p>
            <a:r>
              <a:rPr lang="fr-FR" dirty="0"/>
              <a:t>Modifiez le style du titre</a:t>
            </a:r>
          </a:p>
        </p:txBody>
      </p:sp>
    </p:spTree>
    <p:extLst>
      <p:ext uri="{BB962C8B-B14F-4D97-AF65-F5344CB8AC3E}">
        <p14:creationId xmlns:p14="http://schemas.microsoft.com/office/powerpoint/2010/main" val="2841463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atin typeface="Segoe UI Black" panose="020B0A02040204020203" pitchFamily="34" charset="0"/>
                <a:ea typeface="Segoe UI Black" panose="020B0A02040204020203" pitchFamily="34" charset="0"/>
                <a:cs typeface="Segoe UI Black" panose="020B0A02040204020203" pitchFamily="34" charset="0"/>
              </a:defRPr>
            </a:lvl1pPr>
          </a:lstStyle>
          <a:p>
            <a:r>
              <a:rPr lang="en-US" dirty="0"/>
              <a:t>Click to edit Master title style</a:t>
            </a:r>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atin typeface="Segoe UI Semilight" panose="020B0402040204020203" pitchFamily="34" charset="0"/>
                <a:ea typeface="Roboto" panose="02000000000000000000" pitchFamily="2" charset="0"/>
                <a:cs typeface="Segoe UI Semilight" panose="020B0402040204020203"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Tree>
    <p:extLst>
      <p:ext uri="{BB962C8B-B14F-4D97-AF65-F5344CB8AC3E}">
        <p14:creationId xmlns:p14="http://schemas.microsoft.com/office/powerpoint/2010/main" val="36748893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65238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en-US"/>
              <a:t>Click to edit Master title style</a:t>
            </a:r>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2622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Tree>
    <p:extLst>
      <p:ext uri="{BB962C8B-B14F-4D97-AF65-F5344CB8AC3E}">
        <p14:creationId xmlns:p14="http://schemas.microsoft.com/office/powerpoint/2010/main" val="32763312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5232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en-US"/>
              <a:t>Click to edit Master title style</a:t>
            </a:r>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09329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676400" y="730250"/>
            <a:ext cx="21031200" cy="2651125"/>
          </a:xfrm>
          <a:prstGeom prst="rect">
            <a:avLst/>
          </a:prstGeom>
        </p:spPr>
        <p:txBody>
          <a:bodyPr/>
          <a:lstStyle/>
          <a:p>
            <a:r>
              <a:rPr lang="fr-FR"/>
              <a:t>Modifiez le style du titre</a:t>
            </a:r>
          </a:p>
        </p:txBody>
      </p:sp>
      <p:sp>
        <p:nvSpPr>
          <p:cNvPr id="3" name="Espace réservé du contenu 2"/>
          <p:cNvSpPr>
            <a:spLocks noGrp="1"/>
          </p:cNvSpPr>
          <p:nvPr>
            <p:ph idx="1"/>
          </p:nvPr>
        </p:nvSpPr>
        <p:spPr>
          <a:xfrm>
            <a:off x="1676400" y="3651250"/>
            <a:ext cx="21031200" cy="8702675"/>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5" name="Espace réservé du pied de page 4"/>
          <p:cNvSpPr>
            <a:spLocks noGrp="1"/>
          </p:cNvSpPr>
          <p:nvPr>
            <p:ph type="ftr" sz="quarter" idx="11"/>
          </p:nvPr>
        </p:nvSpPr>
        <p:spPr>
          <a:xfrm>
            <a:off x="8077200" y="12712700"/>
            <a:ext cx="8229600" cy="730250"/>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1820763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8201710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en-US"/>
              <a:t>Click to edit Master title style</a:t>
            </a:r>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3846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7952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663700" y="3419475"/>
            <a:ext cx="21031200" cy="5705475"/>
          </a:xfrm>
          <a:prstGeom prst="rect">
            <a:avLst/>
          </a:prstGeo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1663700" y="9178925"/>
            <a:ext cx="21031200" cy="30003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5" name="Espace réservé du pied de page 4"/>
          <p:cNvSpPr>
            <a:spLocks noGrp="1"/>
          </p:cNvSpPr>
          <p:nvPr>
            <p:ph type="ftr" sz="quarter" idx="11"/>
          </p:nvPr>
        </p:nvSpPr>
        <p:spPr>
          <a:xfrm>
            <a:off x="8077200" y="12712700"/>
            <a:ext cx="8229600" cy="730250"/>
          </a:xfrm>
          <a:prstGeom prst="rect">
            <a:avLst/>
          </a:prstGeom>
        </p:spPr>
        <p:txBody>
          <a:bodyPr/>
          <a:lstStyle/>
          <a:p>
            <a:endParaRPr lang="fr-FR"/>
          </a:p>
        </p:txBody>
      </p:sp>
      <p:sp>
        <p:nvSpPr>
          <p:cNvPr id="6" name="Espace réservé du numéro de diapositive 5"/>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2377697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676400" y="730250"/>
            <a:ext cx="21031200" cy="2651125"/>
          </a:xfrm>
          <a:prstGeom prst="rect">
            <a:avLst/>
          </a:prstGeom>
        </p:spPr>
        <p:txBody>
          <a:bodyPr/>
          <a:lstStyle/>
          <a:p>
            <a:r>
              <a:rPr lang="fr-FR"/>
              <a:t>Modifiez le style du titre</a:t>
            </a:r>
          </a:p>
        </p:txBody>
      </p:sp>
      <p:sp>
        <p:nvSpPr>
          <p:cNvPr id="3" name="Espace réservé du contenu 2"/>
          <p:cNvSpPr>
            <a:spLocks noGrp="1"/>
          </p:cNvSpPr>
          <p:nvPr>
            <p:ph sz="half" idx="1"/>
          </p:nvPr>
        </p:nvSpPr>
        <p:spPr>
          <a:xfrm>
            <a:off x="1676400" y="3651250"/>
            <a:ext cx="10439400" cy="8702675"/>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12268200" y="3651250"/>
            <a:ext cx="10439400" cy="8702675"/>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6" name="Espace réservé du pied de page 5"/>
          <p:cNvSpPr>
            <a:spLocks noGrp="1"/>
          </p:cNvSpPr>
          <p:nvPr>
            <p:ph type="ftr" sz="quarter" idx="11"/>
          </p:nvPr>
        </p:nvSpPr>
        <p:spPr>
          <a:xfrm>
            <a:off x="8077200" y="12712700"/>
            <a:ext cx="8229600" cy="730250"/>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527177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1679575" y="730250"/>
            <a:ext cx="21031200" cy="2651125"/>
          </a:xfrm>
          <a:prstGeom prst="rect">
            <a:avLst/>
          </a:prstGeom>
        </p:spPr>
        <p:txBody>
          <a:bodyPr/>
          <a:lstStyle/>
          <a:p>
            <a:r>
              <a:rPr lang="fr-FR"/>
              <a:t>Modifiez le style du titre</a:t>
            </a:r>
          </a:p>
        </p:txBody>
      </p:sp>
      <p:sp>
        <p:nvSpPr>
          <p:cNvPr id="3" name="Espace réservé du texte 2"/>
          <p:cNvSpPr>
            <a:spLocks noGrp="1"/>
          </p:cNvSpPr>
          <p:nvPr>
            <p:ph type="body" idx="1"/>
          </p:nvPr>
        </p:nvSpPr>
        <p:spPr>
          <a:xfrm>
            <a:off x="1679575" y="3362325"/>
            <a:ext cx="103155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1679575" y="5010150"/>
            <a:ext cx="10315575" cy="7369175"/>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12344400" y="3362325"/>
            <a:ext cx="10366375" cy="164782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12344400" y="5010150"/>
            <a:ext cx="10366375" cy="7369175"/>
          </a:xfrm>
          <a:prstGeom prst="rect">
            <a:avLst/>
          </a:prstGeo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8" name="Espace réservé du pied de page 7"/>
          <p:cNvSpPr>
            <a:spLocks noGrp="1"/>
          </p:cNvSpPr>
          <p:nvPr>
            <p:ph type="ftr" sz="quarter" idx="11"/>
          </p:nvPr>
        </p:nvSpPr>
        <p:spPr>
          <a:xfrm>
            <a:off x="8077200" y="12712700"/>
            <a:ext cx="8229600" cy="730250"/>
          </a:xfrm>
          <a:prstGeom prst="rect">
            <a:avLst/>
          </a:prstGeom>
        </p:spPr>
        <p:txBody>
          <a:bodyPr/>
          <a:lstStyle/>
          <a:p>
            <a:endParaRPr lang="fr-FR"/>
          </a:p>
        </p:txBody>
      </p:sp>
      <p:sp>
        <p:nvSpPr>
          <p:cNvPr id="9" name="Espace réservé du numéro de diapositive 8"/>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122785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676400" y="730250"/>
            <a:ext cx="21031200" cy="2651125"/>
          </a:xfrm>
          <a:prstGeom prst="rect">
            <a:avLst/>
          </a:prstGeom>
        </p:spPr>
        <p:txBody>
          <a:bodyPr/>
          <a:lstStyle/>
          <a:p>
            <a:r>
              <a:rPr lang="fr-FR"/>
              <a:t>Modifiez le style du titre</a:t>
            </a:r>
          </a:p>
        </p:txBody>
      </p:sp>
      <p:sp>
        <p:nvSpPr>
          <p:cNvPr id="3" name="Espace réservé de la date 2"/>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4" name="Espace réservé du pied de page 3"/>
          <p:cNvSpPr>
            <a:spLocks noGrp="1"/>
          </p:cNvSpPr>
          <p:nvPr>
            <p:ph type="ftr" sz="quarter" idx="11"/>
          </p:nvPr>
        </p:nvSpPr>
        <p:spPr>
          <a:xfrm>
            <a:off x="8077200" y="12712700"/>
            <a:ext cx="8229600" cy="730250"/>
          </a:xfrm>
          <a:prstGeom prst="rect">
            <a:avLst/>
          </a:prstGeom>
        </p:spPr>
        <p:txBody>
          <a:bodyPr/>
          <a:lstStyle/>
          <a:p>
            <a:endParaRPr lang="fr-FR"/>
          </a:p>
        </p:txBody>
      </p:sp>
      <p:sp>
        <p:nvSpPr>
          <p:cNvPr id="5" name="Espace réservé du numéro de diapositive 4"/>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2577933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3" name="Espace réservé du pied de page 2"/>
          <p:cNvSpPr>
            <a:spLocks noGrp="1"/>
          </p:cNvSpPr>
          <p:nvPr>
            <p:ph type="ftr" sz="quarter" idx="11"/>
          </p:nvPr>
        </p:nvSpPr>
        <p:spPr>
          <a:xfrm>
            <a:off x="8077200" y="12712700"/>
            <a:ext cx="8229600" cy="730250"/>
          </a:xfrm>
          <a:prstGeom prst="rect">
            <a:avLst/>
          </a:prstGeom>
        </p:spPr>
        <p:txBody>
          <a:bodyPr/>
          <a:lstStyle/>
          <a:p>
            <a:endParaRPr lang="fr-FR"/>
          </a:p>
        </p:txBody>
      </p:sp>
      <p:sp>
        <p:nvSpPr>
          <p:cNvPr id="4" name="Espace réservé du numéro de diapositive 3"/>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521506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9575" y="914400"/>
            <a:ext cx="7864475" cy="3200400"/>
          </a:xfrm>
          <a:prstGeom prst="rect">
            <a:avLst/>
          </a:prstGeo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10366375" y="1974850"/>
            <a:ext cx="12344400" cy="974725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6" name="Espace réservé du pied de page 5"/>
          <p:cNvSpPr>
            <a:spLocks noGrp="1"/>
          </p:cNvSpPr>
          <p:nvPr>
            <p:ph type="ftr" sz="quarter" idx="11"/>
          </p:nvPr>
        </p:nvSpPr>
        <p:spPr>
          <a:xfrm>
            <a:off x="8077200" y="12712700"/>
            <a:ext cx="8229600" cy="730250"/>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40531546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679575" y="914400"/>
            <a:ext cx="7864475" cy="3200400"/>
          </a:xfrm>
          <a:prstGeom prst="rect">
            <a:avLst/>
          </a:prstGeo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10366375" y="1974850"/>
            <a:ext cx="12344400" cy="97472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679575" y="4114800"/>
            <a:ext cx="7864475" cy="762317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a:xfrm>
            <a:off x="1676400" y="12712700"/>
            <a:ext cx="5486400" cy="730250"/>
          </a:xfrm>
          <a:prstGeom prst="rect">
            <a:avLst/>
          </a:prstGeom>
        </p:spPr>
        <p:txBody>
          <a:bodyPr/>
          <a:lstStyle/>
          <a:p>
            <a:fld id="{25E78596-F163-4671-B790-A2DE451182D1}" type="datetimeFigureOut">
              <a:rPr lang="fr-FR" smtClean="0"/>
              <a:t>10/04/2016</a:t>
            </a:fld>
            <a:endParaRPr lang="fr-FR"/>
          </a:p>
        </p:txBody>
      </p:sp>
      <p:sp>
        <p:nvSpPr>
          <p:cNvPr id="6" name="Espace réservé du pied de page 5"/>
          <p:cNvSpPr>
            <a:spLocks noGrp="1"/>
          </p:cNvSpPr>
          <p:nvPr>
            <p:ph type="ftr" sz="quarter" idx="11"/>
          </p:nvPr>
        </p:nvSpPr>
        <p:spPr>
          <a:xfrm>
            <a:off x="8077200" y="12712700"/>
            <a:ext cx="8229600" cy="730250"/>
          </a:xfrm>
          <a:prstGeom prst="rect">
            <a:avLst/>
          </a:prstGeom>
        </p:spPr>
        <p:txBody>
          <a:bodyPr/>
          <a:lstStyle/>
          <a:p>
            <a:endParaRPr lang="fr-FR"/>
          </a:p>
        </p:txBody>
      </p:sp>
      <p:sp>
        <p:nvSpPr>
          <p:cNvPr id="7" name="Espace réservé du numéro de diapositive 6"/>
          <p:cNvSpPr>
            <a:spLocks noGrp="1"/>
          </p:cNvSpPr>
          <p:nvPr>
            <p:ph type="sldNum" sz="quarter" idx="12"/>
          </p:nvPr>
        </p:nvSpPr>
        <p:spPr>
          <a:xfrm>
            <a:off x="17221200" y="12712700"/>
            <a:ext cx="5486400" cy="730250"/>
          </a:xfrm>
          <a:prstGeom prst="rect">
            <a:avLst/>
          </a:prstGeom>
        </p:spPr>
        <p:txBody>
          <a:bodyPr/>
          <a:lstStyle/>
          <a:p>
            <a:fld id="{B5B00221-97B8-45C1-9CA0-47A5DB3D59C0}" type="slidenum">
              <a:rPr lang="fr-FR" smtClean="0"/>
              <a:t>‹N°›</a:t>
            </a:fld>
            <a:endParaRPr lang="fr-FR"/>
          </a:p>
        </p:txBody>
      </p:sp>
    </p:spTree>
    <p:extLst>
      <p:ext uri="{BB962C8B-B14F-4D97-AF65-F5344CB8AC3E}">
        <p14:creationId xmlns:p14="http://schemas.microsoft.com/office/powerpoint/2010/main" val="446208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microsoft.com/office/2007/relationships/hdphoto" Target="../media/hdphoto1.wdp"/><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jp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219252"/>
      </p:ext>
    </p:extLst>
  </p:cSld>
  <p:clrMap bg1="lt1" tx1="dk1" bg2="lt2" tx2="dk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2049" name="AutoShape 1"/>
          <p:cNvSpPr>
            <a:spLocks/>
          </p:cNvSpPr>
          <p:nvPr/>
        </p:nvSpPr>
        <p:spPr bwMode="auto">
          <a:xfrm>
            <a:off x="-228600" y="-114300"/>
            <a:ext cx="24612600" cy="137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alpha val="93000"/>
            </a:schemeClr>
          </a:solidFill>
          <a:ln w="25400" cap="flat" cmpd="sng">
            <a:solidFill>
              <a:srgbClr val="EBEBEB">
                <a:alpha val="9999"/>
              </a:srgbClr>
            </a:solidFill>
            <a:prstDash val="solid"/>
            <a:miter lim="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000000"/>
                </a:outerShdw>
              </a:effectLst>
            </a:endParaRPr>
          </a:p>
        </p:txBody>
      </p:sp>
      <p:sp>
        <p:nvSpPr>
          <p:cNvPr id="2050" name="AutoShape 2"/>
          <p:cNvSpPr>
            <a:spLocks/>
          </p:cNvSpPr>
          <p:nvPr/>
        </p:nvSpPr>
        <p:spPr bwMode="auto">
          <a:xfrm>
            <a:off x="609600" y="952500"/>
            <a:ext cx="406400" cy="406400"/>
          </a:xfrm>
          <a:prstGeom prst="roundRect">
            <a:avLst>
              <a:gd name="adj" fmla="val 21681"/>
            </a:avLst>
          </a:prstGeom>
          <a:noFill/>
          <a:ln w="25400" cap="flat" cmpd="sng">
            <a:solidFill>
              <a:schemeClr val="bg1">
                <a:alpha val="70000"/>
              </a:schemeClr>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sp>
        <p:nvSpPr>
          <p:cNvPr id="2051" name="AutoShape 3"/>
          <p:cNvSpPr>
            <a:spLocks/>
          </p:cNvSpPr>
          <p:nvPr/>
        </p:nvSpPr>
        <p:spPr bwMode="auto">
          <a:xfrm rot="5400000">
            <a:off x="727869" y="1092994"/>
            <a:ext cx="17938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solidFill>
            <a:schemeClr val="bg1">
              <a:alpha val="70000"/>
            </a:schemeClr>
          </a:solidFill>
          <a:ln>
            <a:noFill/>
          </a:ln>
          <a:effectLst/>
          <a:extLst>
            <a:ext uri="{91240B29-F687-4f45-9708-019B960494DF}">
              <a14:hiddenLine xmlns="" xmlns:a14="http://schemas.microsoft.com/office/drawing/2010/main" w="254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000000"/>
                </a:outerShdw>
              </a:effectLst>
            </a:endParaRPr>
          </a:p>
        </p:txBody>
      </p:sp>
      <p:sp>
        <p:nvSpPr>
          <p:cNvPr id="2053" name="AutoShape 5"/>
          <p:cNvSpPr>
            <a:spLocks/>
          </p:cNvSpPr>
          <p:nvPr/>
        </p:nvSpPr>
        <p:spPr bwMode="auto">
          <a:xfrm>
            <a:off x="22148800" y="12534900"/>
            <a:ext cx="711200" cy="711200"/>
          </a:xfrm>
          <a:prstGeom prst="roundRect">
            <a:avLst>
              <a:gd name="adj" fmla="val 11671"/>
            </a:avLst>
          </a:prstGeom>
          <a:noFill/>
          <a:ln w="12700" cap="flat" cmpd="sng">
            <a:solidFill>
              <a:srgbClr val="C0C0C0"/>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cxnSp>
        <p:nvCxnSpPr>
          <p:cNvPr id="8" name="Connecteur droit 7"/>
          <p:cNvCxnSpPr/>
          <p:nvPr userDrawn="1"/>
        </p:nvCxnSpPr>
        <p:spPr bwMode="auto">
          <a:xfrm>
            <a:off x="-228600" y="12952095"/>
            <a:ext cx="24612600" cy="1905"/>
          </a:xfrm>
          <a:prstGeom prst="line">
            <a:avLst/>
          </a:prstGeom>
          <a:blipFill dpi="0" rotWithShape="0">
            <a:blip r:embed="rId13"/>
            <a:srcRect/>
            <a:tile tx="0" ty="0" sx="100000" sy="100000" flip="none" algn="tl"/>
          </a:blipFill>
          <a:ln w="1524000" cap="flat" cmpd="sng" algn="ctr">
            <a:solidFill>
              <a:srgbClr val="1ABC9C"/>
            </a:solidFill>
            <a:prstDash val="solid"/>
            <a:miter lim="0"/>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2" name="Image 11"/>
          <p:cNvPicPr>
            <a:picLocks noChangeAspect="1"/>
          </p:cNvPicPr>
          <p:nvPr userDrawn="1"/>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828898" y="745634"/>
            <a:ext cx="2639804" cy="818543"/>
          </a:xfrm>
          <a:prstGeom prst="rect">
            <a:avLst/>
          </a:prstGeom>
        </p:spPr>
      </p:pic>
      <p:sp>
        <p:nvSpPr>
          <p:cNvPr id="3" name="ZoneTexte 2"/>
          <p:cNvSpPr txBox="1"/>
          <p:nvPr userDrawn="1"/>
        </p:nvSpPr>
        <p:spPr>
          <a:xfrm>
            <a:off x="22448520" y="12755880"/>
            <a:ext cx="1496336" cy="369332"/>
          </a:xfrm>
          <a:prstGeom prst="rect">
            <a:avLst/>
          </a:prstGeom>
          <a:noFill/>
        </p:spPr>
        <p:txBody>
          <a:bodyPr wrap="square" rtlCol="0">
            <a:spAutoFit/>
          </a:bodyPr>
          <a:lstStyle/>
          <a:p>
            <a:fld id="{3A3202D5-C7FF-4FCF-859A-A819A9EDAC74}" type="slidenum">
              <a:rPr lang="en-US" sz="1800" smtClean="0">
                <a:solidFill>
                  <a:schemeClr val="tx1">
                    <a:lumMod val="75000"/>
                    <a:lumOff val="25000"/>
                  </a:schemeClr>
                </a:solidFill>
                <a:latin typeface="Open Sans"/>
              </a:rPr>
              <a:t>‹N°›</a:t>
            </a:fld>
            <a:endParaRPr lang="en-US" dirty="0">
              <a:solidFill>
                <a:schemeClr val="tx1">
                  <a:lumMod val="75000"/>
                  <a:lumOff val="25000"/>
                </a:schemeClr>
              </a:solidFill>
              <a:latin typeface="Open Sans"/>
            </a:endParaRPr>
          </a:p>
        </p:txBody>
      </p:sp>
      <p:sp>
        <p:nvSpPr>
          <p:cNvPr id="13" name="AutoShape 2"/>
          <p:cNvSpPr>
            <a:spLocks/>
          </p:cNvSpPr>
          <p:nvPr userDrawn="1"/>
        </p:nvSpPr>
        <p:spPr bwMode="auto">
          <a:xfrm>
            <a:off x="22987000" y="12744642"/>
            <a:ext cx="406400" cy="406400"/>
          </a:xfrm>
          <a:prstGeom prst="roundRect">
            <a:avLst>
              <a:gd name="adj" fmla="val 21681"/>
            </a:avLst>
          </a:prstGeom>
          <a:noFill/>
          <a:ln w="25400" cap="flat" cmpd="sng">
            <a:solidFill>
              <a:srgbClr val="444444">
                <a:alpha val="70000"/>
              </a:srgbClr>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sp>
        <p:nvSpPr>
          <p:cNvPr id="15" name="AutoShape 3"/>
          <p:cNvSpPr>
            <a:spLocks/>
          </p:cNvSpPr>
          <p:nvPr userDrawn="1"/>
        </p:nvSpPr>
        <p:spPr bwMode="auto">
          <a:xfrm>
            <a:off x="755650" y="12691302"/>
            <a:ext cx="173436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hangingPunct="1"/>
            <a:r>
              <a:rPr lang="en-GB" sz="2400" b="1" kern="0" dirty="0" err="1">
                <a:latin typeface="Segoe UI Light" panose="020B0502040204020203" pitchFamily="34" charset="0"/>
                <a:ea typeface="Roboto Black" panose="02000000000000000000" pitchFamily="2" charset="0"/>
                <a:cs typeface="Segoe UI Light" panose="020B0502040204020203" pitchFamily="34" charset="0"/>
              </a:rPr>
              <a:t>Système</a:t>
            </a:r>
            <a:r>
              <a:rPr lang="en-GB" sz="2400" b="1" kern="0" dirty="0">
                <a:latin typeface="Segoe UI Light" panose="020B0502040204020203" pitchFamily="34" charset="0"/>
                <a:ea typeface="Roboto Black" panose="02000000000000000000" pitchFamily="2" charset="0"/>
                <a:cs typeface="Segoe UI Light" panose="020B0502040204020203" pitchFamily="34" charset="0"/>
              </a:rPr>
              <a:t> de tracking temps </a:t>
            </a:r>
            <a:r>
              <a:rPr lang="en-GB" sz="2400" b="1" kern="0" dirty="0" err="1">
                <a:latin typeface="Segoe UI Light" panose="020B0502040204020203" pitchFamily="34" charset="0"/>
                <a:ea typeface="Roboto Black" panose="02000000000000000000" pitchFamily="2" charset="0"/>
                <a:cs typeface="Segoe UI Light" panose="020B0502040204020203" pitchFamily="34" charset="0"/>
              </a:rPr>
              <a:t>réels</a:t>
            </a:r>
            <a:r>
              <a:rPr lang="en-GB" sz="2400" b="1" kern="0" dirty="0">
                <a:latin typeface="Segoe UI Light" panose="020B0502040204020203" pitchFamily="34" charset="0"/>
                <a:ea typeface="Roboto Black" panose="02000000000000000000" pitchFamily="2" charset="0"/>
                <a:cs typeface="Segoe UI Light" panose="020B0502040204020203" pitchFamily="34" charset="0"/>
              </a:rPr>
              <a:t> pour la </a:t>
            </a:r>
            <a:r>
              <a:rPr lang="en-GB" sz="2400" b="1" kern="0" dirty="0" err="1">
                <a:latin typeface="Segoe UI Light" panose="020B0502040204020203" pitchFamily="34" charset="0"/>
                <a:ea typeface="Roboto Black" panose="02000000000000000000" pitchFamily="2" charset="0"/>
                <a:cs typeface="Segoe UI Light" panose="020B0502040204020203" pitchFamily="34" charset="0"/>
              </a:rPr>
              <a:t>robotique</a:t>
            </a:r>
            <a:r>
              <a:rPr lang="en-GB" sz="2400" b="1" kern="0" dirty="0">
                <a:latin typeface="Segoe UI Light" panose="020B0502040204020203" pitchFamily="34" charset="0"/>
                <a:ea typeface="Roboto Black" panose="02000000000000000000" pitchFamily="2" charset="0"/>
                <a:cs typeface="Segoe UI Light" panose="020B0502040204020203" pitchFamily="34" charset="0"/>
              </a:rPr>
              <a:t> </a:t>
            </a:r>
            <a:r>
              <a:rPr lang="en-GB" sz="2400" b="1" kern="0" dirty="0" err="1">
                <a:latin typeface="Segoe UI Light" panose="020B0502040204020203" pitchFamily="34" charset="0"/>
                <a:ea typeface="Roboto Black" panose="02000000000000000000" pitchFamily="2" charset="0"/>
                <a:cs typeface="Segoe UI Light" panose="020B0502040204020203" pitchFamily="34" charset="0"/>
              </a:rPr>
              <a:t>en</a:t>
            </a:r>
            <a:r>
              <a:rPr lang="en-GB" sz="2400" b="1" kern="0" dirty="0">
                <a:latin typeface="Segoe UI Light" panose="020B0502040204020203" pitchFamily="34" charset="0"/>
                <a:ea typeface="Roboto Black" panose="02000000000000000000" pitchFamily="2" charset="0"/>
                <a:cs typeface="Segoe UI Light" panose="020B0502040204020203" pitchFamily="34" charset="0"/>
              </a:rPr>
              <a:t> </a:t>
            </a:r>
            <a:r>
              <a:rPr lang="en-GB" sz="2400" b="1" kern="0" dirty="0" err="1">
                <a:latin typeface="Segoe UI Light" panose="020B0502040204020203" pitchFamily="34" charset="0"/>
                <a:ea typeface="Roboto Black" panose="02000000000000000000" pitchFamily="2" charset="0"/>
                <a:cs typeface="Segoe UI Light" panose="020B0502040204020203" pitchFamily="34" charset="0"/>
              </a:rPr>
              <a:t>essaim</a:t>
            </a:r>
            <a:endParaRPr lang="en-GB" sz="2400" b="1" kern="0" dirty="0">
              <a:latin typeface="Segoe UI Light" panose="020B0502040204020203" pitchFamily="34" charset="0"/>
              <a:ea typeface="Roboto Black" panose="02000000000000000000" pitchFamily="2" charset="0"/>
              <a:cs typeface="Segoe UI Light" panose="020B0502040204020203" pitchFamily="34" charset="0"/>
            </a:endParaRPr>
          </a:p>
          <a:p>
            <a:pPr algn="l" hangingPunct="1"/>
            <a:r>
              <a:rPr lang="en-GB" sz="1600" b="0" kern="0" dirty="0">
                <a:latin typeface="Segoe UI Light" panose="020B0502040204020203" pitchFamily="34" charset="0"/>
                <a:ea typeface="Roboto Black" panose="02000000000000000000" pitchFamily="2" charset="0"/>
                <a:cs typeface="Segoe UI Light" panose="020B0502040204020203" pitchFamily="34" charset="0"/>
              </a:rPr>
              <a:t>Real-time Tracking System for Swarm Robotics</a:t>
            </a:r>
          </a:p>
          <a:p>
            <a:pPr algn="l" hangingPunct="1"/>
            <a:r>
              <a:rPr lang="en-GB" sz="1600" b="0" kern="0" dirty="0">
                <a:latin typeface="Segoe UI Light" panose="020B0502040204020203" pitchFamily="34" charset="0"/>
                <a:ea typeface="Roboto Black" panose="02000000000000000000" pitchFamily="2" charset="0"/>
                <a:cs typeface="Segoe UI Light" panose="020B0502040204020203" pitchFamily="34" charset="0"/>
              </a:rPr>
              <a:t>Elias Rhouzlane, </a:t>
            </a:r>
            <a:r>
              <a:rPr lang="en-GB" sz="1600" b="0" kern="0" dirty="0" err="1">
                <a:latin typeface="Segoe UI Light" panose="020B0502040204020203" pitchFamily="34" charset="0"/>
                <a:ea typeface="Roboto Black" panose="02000000000000000000" pitchFamily="2" charset="0"/>
                <a:cs typeface="Segoe UI Light" panose="020B0502040204020203" pitchFamily="34" charset="0"/>
              </a:rPr>
              <a:t>Daphné</a:t>
            </a:r>
            <a:r>
              <a:rPr lang="en-GB" sz="1600" b="0" kern="0" dirty="0">
                <a:latin typeface="Segoe UI Light" panose="020B0502040204020203" pitchFamily="34" charset="0"/>
                <a:ea typeface="Roboto Black" panose="02000000000000000000" pitchFamily="2" charset="0"/>
                <a:cs typeface="Segoe UI Light" panose="020B0502040204020203" pitchFamily="34" charset="0"/>
              </a:rPr>
              <a:t> </a:t>
            </a:r>
            <a:r>
              <a:rPr lang="en-GB" sz="1600" b="0" kern="0" dirty="0" err="1">
                <a:latin typeface="Segoe UI Light" panose="020B0502040204020203" pitchFamily="34" charset="0"/>
                <a:ea typeface="Roboto Black" panose="02000000000000000000" pitchFamily="2" charset="0"/>
                <a:cs typeface="Segoe UI Light" panose="020B0502040204020203" pitchFamily="34" charset="0"/>
              </a:rPr>
              <a:t>Héraïz-Bekkis</a:t>
            </a:r>
            <a:r>
              <a:rPr lang="en-GB" sz="1600" b="0" kern="0" dirty="0">
                <a:latin typeface="Segoe UI Light" panose="020B0502040204020203" pitchFamily="34" charset="0"/>
                <a:ea typeface="Roboto Black" panose="02000000000000000000" pitchFamily="2" charset="0"/>
                <a:cs typeface="Segoe UI Light" panose="020B0502040204020203" pitchFamily="34" charset="0"/>
              </a:rPr>
              <a:t>, Emilie </a:t>
            </a:r>
            <a:r>
              <a:rPr lang="en-GB" sz="1600" b="0" kern="0" dirty="0" err="1">
                <a:latin typeface="Segoe UI Light" panose="020B0502040204020203" pitchFamily="34" charset="0"/>
                <a:ea typeface="Roboto Black" panose="02000000000000000000" pitchFamily="2" charset="0"/>
                <a:cs typeface="Segoe UI Light" panose="020B0502040204020203" pitchFamily="34" charset="0"/>
              </a:rPr>
              <a:t>Farjas</a:t>
            </a:r>
            <a:r>
              <a:rPr lang="en-GB" sz="1600" b="0" kern="0" dirty="0">
                <a:latin typeface="Segoe UI Light" panose="020B0502040204020203" pitchFamily="34" charset="0"/>
                <a:ea typeface="Roboto Black" panose="02000000000000000000" pitchFamily="2" charset="0"/>
                <a:cs typeface="Segoe UI Light" panose="020B0502040204020203" pitchFamily="34" charset="0"/>
              </a:rPr>
              <a:t>, Yann Teddy </a:t>
            </a:r>
            <a:r>
              <a:rPr lang="en-GB" sz="1600" b="0" kern="0" dirty="0" err="1">
                <a:latin typeface="Segoe UI Light" panose="020B0502040204020203" pitchFamily="34" charset="0"/>
                <a:ea typeface="Roboto Black" panose="02000000000000000000" pitchFamily="2" charset="0"/>
                <a:cs typeface="Segoe UI Light" panose="020B0502040204020203" pitchFamily="34" charset="0"/>
              </a:rPr>
              <a:t>Ropaul</a:t>
            </a:r>
            <a:r>
              <a:rPr lang="en-GB" sz="1600" b="0" kern="0" dirty="0">
                <a:latin typeface="Segoe UI Light" panose="020B0502040204020203" pitchFamily="34" charset="0"/>
                <a:ea typeface="Roboto Black" panose="02000000000000000000" pitchFamily="2" charset="0"/>
                <a:cs typeface="Segoe UI Light" panose="020B0502040204020203" pitchFamily="34" charset="0"/>
              </a:rPr>
              <a:t>, Arthur Bernard</a:t>
            </a:r>
          </a:p>
          <a:p>
            <a:pPr algn="l" hangingPunct="1">
              <a:lnSpc>
                <a:spcPct val="150000"/>
              </a:lnSpc>
            </a:pPr>
            <a:r>
              <a:rPr lang="fr-FR" sz="1600" kern="0" dirty="0">
                <a:latin typeface="Segoe UI Semilight" panose="020B0402040204020203" pitchFamily="34" charset="0"/>
                <a:ea typeface="Roboto Black" panose="02000000000000000000" pitchFamily="2" charset="0"/>
                <a:cs typeface="Segoe UI Semilight" panose="020B0402040204020203" pitchFamily="34" charset="0"/>
              </a:rPr>
              <a:t>2016 - Master </a:t>
            </a:r>
            <a:r>
              <a:rPr lang="fr-FR" sz="1600" kern="0" dirty="0" err="1">
                <a:latin typeface="Segoe UI Semilight" panose="020B0402040204020203" pitchFamily="34" charset="0"/>
                <a:ea typeface="Roboto Black" panose="02000000000000000000" pitchFamily="2" charset="0"/>
                <a:cs typeface="Segoe UI Semilight" panose="020B0402040204020203" pitchFamily="34" charset="0"/>
              </a:rPr>
              <a:t>Infomratique</a:t>
            </a:r>
            <a:r>
              <a:rPr lang="fr-FR" sz="1600" kern="0" dirty="0">
                <a:latin typeface="Segoe UI Semilight" panose="020B0402040204020203" pitchFamily="34" charset="0"/>
                <a:ea typeface="Roboto Black" panose="02000000000000000000" pitchFamily="2" charset="0"/>
                <a:cs typeface="Segoe UI Semilight" panose="020B0402040204020203" pitchFamily="34" charset="0"/>
              </a:rPr>
              <a:t> IMA – Projet IMA (PIMA)</a:t>
            </a:r>
            <a:r>
              <a:rPr lang="fr-FR" sz="1600" kern="1200" baseline="0" dirty="0">
                <a:latin typeface="Segoe UI Historic" panose="020B0502040204020203" pitchFamily="34" charset="0"/>
                <a:ea typeface="Segoe UI Historic" panose="020B0502040204020203" pitchFamily="34" charset="0"/>
                <a:cs typeface="Segoe UI Historic" panose="020B0502040204020203" pitchFamily="34" charset="0"/>
              </a:rPr>
              <a:t>– Elias RHOUZLANE</a:t>
            </a:r>
            <a:r>
              <a:rPr lang="fr-FR" sz="1600" dirty="0">
                <a:latin typeface="Segoe UI Historic" panose="020B0502040204020203" pitchFamily="34" charset="0"/>
                <a:ea typeface="Segoe UI Historic" panose="020B0502040204020203" pitchFamily="34" charset="0"/>
                <a:cs typeface="Segoe UI Historic" panose="020B0502040204020203" pitchFamily="34" charset="0"/>
              </a:rPr>
              <a:t> </a:t>
            </a:r>
            <a:endParaRPr lang="fr-FR" sz="12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16" name="Image 15"/>
          <p:cNvPicPr>
            <a:picLocks noChangeAspect="1"/>
          </p:cNvPicPr>
          <p:nvPr userDrawn="1"/>
        </p:nvPicPr>
        <p:blipFill rotWithShape="1">
          <a:blip r:embed="rId15"/>
          <a:srcRect l="7140" t="15429" r="6291" b="8901"/>
          <a:stretch/>
        </p:blipFill>
        <p:spPr>
          <a:xfrm>
            <a:off x="-228600" y="-228600"/>
            <a:ext cx="24612600" cy="12431792"/>
          </a:xfrm>
          <a:prstGeom prst="rect">
            <a:avLst/>
          </a:prstGeom>
        </p:spPr>
      </p:pic>
      <p:sp>
        <p:nvSpPr>
          <p:cNvPr id="17" name="Rectangle 16"/>
          <p:cNvSpPr/>
          <p:nvPr userDrawn="1"/>
        </p:nvSpPr>
        <p:spPr bwMode="auto">
          <a:xfrm>
            <a:off x="-228600" y="-228600"/>
            <a:ext cx="24612600" cy="12442646"/>
          </a:xfrm>
          <a:prstGeom prst="rect">
            <a:avLst/>
          </a:prstGeom>
          <a:solidFill>
            <a:schemeClr val="tx1">
              <a:lumMod val="95000"/>
              <a:lumOff val="5000"/>
              <a:alpha val="91000"/>
            </a:schemeClr>
          </a:solidFill>
          <a:ln w="25400" cap="flat" cmpd="sng" algn="ctr">
            <a:solidFill>
              <a:schemeClr val="tx1">
                <a:lumMod val="50000"/>
                <a:lumOff val="50000"/>
              </a:schemeClr>
            </a:solidFill>
            <a:prstDash val="solid"/>
            <a:miter lim="0"/>
            <a:headEnd type="none" w="med" len="med"/>
            <a:tailEnd type="none" w="med" len="med"/>
          </a:ln>
          <a:effectLst/>
        </p:spPr>
        <p:txBody>
          <a:bodyPr vert="horz" wrap="square" lIns="50800" tIns="50800" rIns="50800" bIns="50800" numCol="1" rtlCol="0" anchor="ctr" anchorCtr="0" compatLnSpc="1">
            <a:prstTxWarp prst="textNoShape">
              <a:avLst/>
            </a:prstTxWarp>
          </a:bodyPr>
          <a:lstStyle/>
          <a:p>
            <a:pPr marL="342900" marR="0" indent="0" algn="ctr" defTabSz="825500" rtl="0" eaLnBrk="1" fontAlgn="base" latinLnBrk="0" hangingPunct="0">
              <a:lnSpc>
                <a:spcPct val="100000"/>
              </a:lnSpc>
              <a:spcBef>
                <a:spcPct val="0"/>
              </a:spcBef>
              <a:spcAft>
                <a:spcPct val="0"/>
              </a:spcAft>
              <a:buClrTx/>
              <a:buSzTx/>
              <a:buFontTx/>
              <a:buNone/>
              <a:tabLst/>
            </a:pPr>
            <a:endParaRPr lang="en-US"/>
          </a:p>
        </p:txBody>
      </p:sp>
      <p:pic>
        <p:nvPicPr>
          <p:cNvPr id="18" name="Image 17"/>
          <p:cNvPicPr>
            <a:picLocks noChangeAspect="1"/>
          </p:cNvPicPr>
          <p:nvPr userDrawn="1"/>
        </p:nvPicPr>
        <p:blipFill>
          <a:blip r:embed="rId16">
            <a:duotone>
              <a:prstClr val="black"/>
              <a:schemeClr val="accent4">
                <a:tint val="45000"/>
                <a:satMod val="400000"/>
              </a:schemeClr>
            </a:duotone>
            <a:extLst>
              <a:ext uri="{BEBA8EAE-BF5A-486C-A8C5-ECC9F3942E4B}">
                <a14:imgProps xmlns:a14="http://schemas.microsoft.com/office/drawing/2010/main">
                  <a14:imgLayer r:embed="rId17">
                    <a14:imgEffect>
                      <a14:saturation sat="116000"/>
                    </a14:imgEffect>
                    <a14:imgEffect>
                      <a14:brightnessContrast bright="56000" contrast="51000"/>
                    </a14:imgEffect>
                  </a14:imgLayer>
                </a14:imgProps>
              </a:ext>
            </a:extLst>
          </a:blip>
          <a:stretch>
            <a:fillRect/>
          </a:stretch>
        </p:blipFill>
        <p:spPr>
          <a:xfrm>
            <a:off x="20844138" y="762000"/>
            <a:ext cx="2485916" cy="837988"/>
          </a:xfrm>
          <a:prstGeom prst="rect">
            <a:avLst/>
          </a:prstGeom>
          <a:noFill/>
        </p:spPr>
      </p:pic>
    </p:spTree>
    <p:extLst>
      <p:ext uri="{BB962C8B-B14F-4D97-AF65-F5344CB8AC3E}">
        <p14:creationId xmlns:p14="http://schemas.microsoft.com/office/powerpoint/2010/main" val="155230439"/>
      </p:ext>
    </p:extLst>
  </p:cSld>
  <p:clrMap bg1="lt1" tx1="dk1" bg2="lt2" tx2="dk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hf hdr="0" ftr="0" dt="0"/>
  <p:txStyles>
    <p:titleStyle>
      <a:lvl1pPr algn="l" defTabSz="457200" rtl="0" fontAlgn="base" hangingPunct="0">
        <a:spcBef>
          <a:spcPct val="0"/>
        </a:spcBef>
        <a:spcAft>
          <a:spcPct val="0"/>
        </a:spcAft>
        <a:defRPr sz="1200">
          <a:solidFill>
            <a:srgbClr val="000000"/>
          </a:solidFill>
          <a:latin typeface="+mj-lt"/>
          <a:ea typeface="+mj-ea"/>
          <a:cs typeface="+mj-cs"/>
          <a:sym typeface="Helvetica" charset="0"/>
        </a:defRPr>
      </a:lvl1pPr>
      <a:lvl2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2pPr>
      <a:lvl3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3pPr>
      <a:lvl4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4pPr>
      <a:lvl5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5pPr>
      <a:lvl6pPr marL="4572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6pPr>
      <a:lvl7pPr marL="9144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7pPr>
      <a:lvl8pPr marL="13716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8pPr>
      <a:lvl9pPr marL="18288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9pPr>
    </p:titleStyle>
    <p:bodyStyle>
      <a:lvl1pPr algn="l" defTabSz="457200" rtl="0" fontAlgn="base" hangingPunct="0">
        <a:spcBef>
          <a:spcPct val="0"/>
        </a:spcBef>
        <a:spcAft>
          <a:spcPct val="0"/>
        </a:spcAft>
        <a:defRPr sz="1200">
          <a:solidFill>
            <a:srgbClr val="000000"/>
          </a:solidFill>
          <a:latin typeface="+mn-lt"/>
          <a:ea typeface="+mn-ea"/>
          <a:cs typeface="+mn-cs"/>
          <a:sym typeface="Helvetica" charset="0"/>
        </a:defRPr>
      </a:lvl1pPr>
      <a:lvl2pPr marL="2286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2pPr>
      <a:lvl3pPr marL="4572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3pPr>
      <a:lvl4pPr marL="6858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4pPr>
      <a:lvl5pPr marL="9144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5pPr>
      <a:lvl6pPr marL="13716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6pPr>
      <a:lvl7pPr marL="18288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7pPr>
      <a:lvl8pPr marL="22860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8pPr>
      <a:lvl9pPr marL="27432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png"/><Relationship Id="rId3" Type="http://schemas.openxmlformats.org/officeDocument/2006/relationships/tags" Target="../tags/tag3.xml"/><Relationship Id="rId7" Type="http://schemas.openxmlformats.org/officeDocument/2006/relationships/image" Target="../media/image8.png"/><Relationship Id="rId12" Type="http://schemas.microsoft.com/office/2007/relationships/hdphoto" Target="../media/hdphoto3.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notesSlide" Target="../notesSlides/notesSlide2.xml"/><Relationship Id="rId10" Type="http://schemas.microsoft.com/office/2007/relationships/hdphoto" Target="../media/hdphoto2.wdp"/><Relationship Id="rId4" Type="http://schemas.openxmlformats.org/officeDocument/2006/relationships/slideLayout" Target="../slideLayouts/slideLayout18.xml"/><Relationship Id="rId9" Type="http://schemas.openxmlformats.org/officeDocument/2006/relationships/image" Target="../media/image10.png"/><Relationship Id="rId14" Type="http://schemas.microsoft.com/office/2007/relationships/hdphoto" Target="../media/hdphoto4.wdp"/></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6.xml"/><Relationship Id="rId7" Type="http://schemas.openxmlformats.org/officeDocument/2006/relationships/image" Target="../media/image11.png"/><Relationship Id="rId12" Type="http://schemas.microsoft.com/office/2007/relationships/hdphoto" Target="../media/hdphoto5.wdp"/><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notesSlide" Target="../notesSlides/notesSlide3.xml"/><Relationship Id="rId10" Type="http://schemas.openxmlformats.org/officeDocument/2006/relationships/image" Target="../media/image15.png"/><Relationship Id="rId4" Type="http://schemas.openxmlformats.org/officeDocument/2006/relationships/slideLayout" Target="../slideLayouts/slideLayout18.xml"/><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3" Type="http://schemas.openxmlformats.org/officeDocument/2006/relationships/tags" Target="../tags/tag9.xml"/><Relationship Id="rId7" Type="http://schemas.microsoft.com/office/2007/relationships/hdphoto" Target="../media/hdphoto3.wdp"/><Relationship Id="rId12" Type="http://schemas.openxmlformats.org/officeDocument/2006/relationships/image" Target="../media/image19.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notesSlide" Target="../notesSlides/notesSlide4.xml"/><Relationship Id="rId10" Type="http://schemas.openxmlformats.org/officeDocument/2006/relationships/image" Target="../media/image17.png"/><Relationship Id="rId4" Type="http://schemas.openxmlformats.org/officeDocument/2006/relationships/slideLayout" Target="../slideLayouts/slideLayout18.xml"/><Relationship Id="rId9" Type="http://schemas.microsoft.com/office/2007/relationships/hdphoto" Target="../media/hdphoto5.wdp"/></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tags" Target="../tags/tag10.xml"/><Relationship Id="rId5" Type="http://schemas.microsoft.com/office/2007/relationships/hdphoto" Target="../media/hdphoto3.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tags" Target="../tags/tag11.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image" Target="../media/image21.png"/><Relationship Id="rId5" Type="http://schemas.microsoft.com/office/2007/relationships/hdphoto" Target="../media/hdphoto3.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video" Target="../media/media1.mp4"/><Relationship Id="rId7" Type="http://schemas.microsoft.com/office/2007/relationships/hdphoto" Target="../media/hdphoto3.wdp"/><Relationship Id="rId2" Type="http://schemas.microsoft.com/office/2007/relationships/media" Target="../media/media1.mp4"/><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notesSlide" Target="../notesSlides/notesSlide8.xml"/><Relationship Id="rId4" Type="http://schemas.openxmlformats.org/officeDocument/2006/relationships/slideLayout" Target="../slideLayouts/slideLayout18.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9225" y="15521763"/>
            <a:ext cx="1331969" cy="413013"/>
          </a:xfrm>
          <a:prstGeom prst="rect">
            <a:avLst/>
          </a:prstGeom>
        </p:spPr>
      </p:pic>
      <p:sp>
        <p:nvSpPr>
          <p:cNvPr id="7" name="Titre 1"/>
          <p:cNvSpPr txBox="1">
            <a:spLocks/>
          </p:cNvSpPr>
          <p:nvPr/>
        </p:nvSpPr>
        <p:spPr>
          <a:xfrm>
            <a:off x="455415" y="9448800"/>
            <a:ext cx="20193000" cy="3032919"/>
          </a:xfrm>
          <a:prstGeom prst="rect">
            <a:avLst/>
          </a:prstGeom>
        </p:spPr>
        <p:txBody>
          <a:bodyPr vert="horz"/>
          <a:lstStyle>
            <a:lvl1pPr algn="l" defTabSz="457200" rtl="0" fontAlgn="base" hangingPunct="0">
              <a:spcBef>
                <a:spcPct val="0"/>
              </a:spcBef>
              <a:spcAft>
                <a:spcPct val="0"/>
              </a:spcAft>
              <a:defRPr sz="1200">
                <a:solidFill>
                  <a:srgbClr val="000000"/>
                </a:solidFill>
                <a:latin typeface="+mj-lt"/>
                <a:ea typeface="+mj-ea"/>
                <a:cs typeface="+mj-cs"/>
                <a:sym typeface="Helvetica" charset="0"/>
              </a:defRPr>
            </a:lvl1pPr>
            <a:lvl2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2pPr>
            <a:lvl3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3pPr>
            <a:lvl4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4pPr>
            <a:lvl5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5pPr>
            <a:lvl6pPr marL="4572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6pPr>
            <a:lvl7pPr marL="9144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7pPr>
            <a:lvl8pPr marL="13716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8pPr>
            <a:lvl9pPr marL="18288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9pPr>
          </a:lstStyle>
          <a:p>
            <a:pPr hangingPunct="1"/>
            <a:r>
              <a:rPr lang="en-GB" sz="4800" b="1" kern="0" dirty="0">
                <a:latin typeface="Segoe UI Light" panose="020B0502040204020203" pitchFamily="34" charset="0"/>
                <a:ea typeface="Roboto Black" panose="02000000000000000000" pitchFamily="2" charset="0"/>
                <a:cs typeface="Segoe UI Light" panose="020B0502040204020203" pitchFamily="34" charset="0"/>
              </a:rPr>
              <a:t>Real-time Tracking System for Swarm Robotics</a:t>
            </a:r>
            <a:br>
              <a:rPr lang="fr-FR" sz="4800" b="1" kern="0" dirty="0">
                <a:latin typeface="Segoe UI Light" panose="020B0502040204020203" pitchFamily="34" charset="0"/>
                <a:ea typeface="Roboto Black" panose="02000000000000000000" pitchFamily="2" charset="0"/>
                <a:cs typeface="Segoe UI Light" panose="020B0502040204020203" pitchFamily="34" charset="0"/>
              </a:rPr>
            </a:br>
            <a:r>
              <a:rPr lang="fr-FR" sz="2400" b="1" kern="0" dirty="0">
                <a:latin typeface="Segoe UI Light" panose="020B0502040204020203" pitchFamily="34" charset="0"/>
                <a:ea typeface="Roboto Black" panose="02000000000000000000" pitchFamily="2" charset="0"/>
                <a:cs typeface="Segoe UI Light" panose="020B0502040204020203" pitchFamily="34" charset="0"/>
              </a:rPr>
              <a:t>Système de </a:t>
            </a:r>
            <a:r>
              <a:rPr lang="fr-FR" sz="2400" b="1" kern="0" dirty="0" err="1">
                <a:latin typeface="Segoe UI Light" panose="020B0502040204020203" pitchFamily="34" charset="0"/>
                <a:ea typeface="Roboto Black" panose="02000000000000000000" pitchFamily="2" charset="0"/>
                <a:cs typeface="Segoe UI Light" panose="020B0502040204020203" pitchFamily="34" charset="0"/>
              </a:rPr>
              <a:t>tracking</a:t>
            </a:r>
            <a:r>
              <a:rPr lang="fr-FR" sz="2400" b="1" kern="0" dirty="0">
                <a:latin typeface="Segoe UI Light" panose="020B0502040204020203" pitchFamily="34" charset="0"/>
                <a:ea typeface="Roboto Black" panose="02000000000000000000" pitchFamily="2" charset="0"/>
                <a:cs typeface="Segoe UI Light" panose="020B0502040204020203" pitchFamily="34" charset="0"/>
              </a:rPr>
              <a:t> temps réels pour la robotique en essaim</a:t>
            </a:r>
            <a:endParaRPr lang="fr-FR" sz="4800" b="1" kern="0" dirty="0">
              <a:latin typeface="Segoe UI Light" panose="020B0502040204020203" pitchFamily="34" charset="0"/>
              <a:ea typeface="Roboto Black" panose="02000000000000000000" pitchFamily="2" charset="0"/>
              <a:cs typeface="Segoe UI Light" panose="020B0502040204020203" pitchFamily="34" charset="0"/>
            </a:endParaRPr>
          </a:p>
          <a:p>
            <a:pPr hangingPunct="1">
              <a:lnSpc>
                <a:spcPct val="150000"/>
              </a:lnSpc>
            </a:pPr>
            <a:r>
              <a:rPr lang="fr-FR" sz="3200" kern="0" dirty="0">
                <a:latin typeface="Segoe UI Light" panose="020B0502040204020203" pitchFamily="34" charset="0"/>
                <a:ea typeface="Roboto Light" panose="02000000000000000000" pitchFamily="2" charset="0"/>
                <a:cs typeface="Segoe UI Light" panose="020B0502040204020203" pitchFamily="34" charset="0"/>
              </a:rPr>
              <a:t>Elias Rhouzlane, Daphné </a:t>
            </a:r>
            <a:r>
              <a:rPr lang="fr-FR" sz="3200" kern="0" dirty="0" err="1">
                <a:latin typeface="Segoe UI Light" panose="020B0502040204020203" pitchFamily="34" charset="0"/>
                <a:ea typeface="Roboto Light" panose="02000000000000000000" pitchFamily="2" charset="0"/>
                <a:cs typeface="Segoe UI Light" panose="020B0502040204020203" pitchFamily="34" charset="0"/>
              </a:rPr>
              <a:t>Héraïz-Bekkis</a:t>
            </a:r>
            <a:r>
              <a:rPr lang="fr-FR" sz="3200" kern="0" dirty="0">
                <a:latin typeface="Segoe UI Light" panose="020B0502040204020203" pitchFamily="34" charset="0"/>
                <a:ea typeface="Roboto Light" panose="02000000000000000000" pitchFamily="2" charset="0"/>
                <a:cs typeface="Segoe UI Light" panose="020B0502040204020203" pitchFamily="34" charset="0"/>
              </a:rPr>
              <a:t>, Emilie </a:t>
            </a:r>
            <a:r>
              <a:rPr lang="fr-FR" sz="3200" kern="0" dirty="0" err="1">
                <a:latin typeface="Segoe UI Light" panose="020B0502040204020203" pitchFamily="34" charset="0"/>
                <a:ea typeface="Roboto Light" panose="02000000000000000000" pitchFamily="2" charset="0"/>
                <a:cs typeface="Segoe UI Light" panose="020B0502040204020203" pitchFamily="34" charset="0"/>
              </a:rPr>
              <a:t>Farjas</a:t>
            </a:r>
            <a:r>
              <a:rPr lang="fr-FR" sz="3200" kern="0" dirty="0">
                <a:latin typeface="Segoe UI Light" panose="020B0502040204020203" pitchFamily="34" charset="0"/>
                <a:ea typeface="Roboto Light" panose="02000000000000000000" pitchFamily="2" charset="0"/>
                <a:cs typeface="Segoe UI Light" panose="020B0502040204020203" pitchFamily="34" charset="0"/>
              </a:rPr>
              <a:t>, Yann Teddy </a:t>
            </a:r>
            <a:r>
              <a:rPr lang="fr-FR" sz="3200" kern="0" dirty="0" err="1">
                <a:latin typeface="Segoe UI Light" panose="020B0502040204020203" pitchFamily="34" charset="0"/>
                <a:ea typeface="Roboto Light" panose="02000000000000000000" pitchFamily="2" charset="0"/>
                <a:cs typeface="Segoe UI Light" panose="020B0502040204020203" pitchFamily="34" charset="0"/>
              </a:rPr>
              <a:t>Ropaul</a:t>
            </a:r>
            <a:r>
              <a:rPr lang="fr-FR" sz="3200" kern="0" dirty="0">
                <a:latin typeface="Segoe UI Light" panose="020B0502040204020203" pitchFamily="34" charset="0"/>
                <a:ea typeface="Roboto Light" panose="02000000000000000000" pitchFamily="2" charset="0"/>
                <a:cs typeface="Segoe UI Light" panose="020B0502040204020203" pitchFamily="34" charset="0"/>
              </a:rPr>
              <a:t>, Arthur Bernard</a:t>
            </a:r>
          </a:p>
        </p:txBody>
      </p:sp>
      <p:sp>
        <p:nvSpPr>
          <p:cNvPr id="8" name="Sous-titre 2"/>
          <p:cNvSpPr txBox="1">
            <a:spLocks/>
          </p:cNvSpPr>
          <p:nvPr/>
        </p:nvSpPr>
        <p:spPr>
          <a:xfrm>
            <a:off x="455415" y="11328344"/>
            <a:ext cx="11767065" cy="1836608"/>
          </a:xfrm>
          <a:prstGeom prst="rect">
            <a:avLst/>
          </a:prstGeom>
        </p:spPr>
        <p:txBody>
          <a:bodyPr vert="horz" rtlCol="0">
            <a:noAutofit/>
          </a:bodyPr>
          <a:lstStyle>
            <a:lvl1pPr algn="l" defTabSz="457200" rtl="0" fontAlgn="base" hangingPunct="0">
              <a:spcBef>
                <a:spcPct val="0"/>
              </a:spcBef>
              <a:spcAft>
                <a:spcPct val="0"/>
              </a:spcAft>
              <a:defRPr sz="1200">
                <a:solidFill>
                  <a:srgbClr val="000000"/>
                </a:solidFill>
                <a:latin typeface="+mn-lt"/>
                <a:ea typeface="+mn-ea"/>
                <a:cs typeface="+mn-cs"/>
                <a:sym typeface="Helvetica" charset="0"/>
              </a:defRPr>
            </a:lvl1pPr>
            <a:lvl2pPr marL="2286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2pPr>
            <a:lvl3pPr marL="4572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3pPr>
            <a:lvl4pPr marL="6858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4pPr>
            <a:lvl5pPr marL="9144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5pPr>
            <a:lvl6pPr marL="13716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6pPr>
            <a:lvl7pPr marL="18288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7pPr>
            <a:lvl8pPr marL="22860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8pPr>
            <a:lvl9pPr marL="27432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9pPr>
          </a:lstStyle>
          <a:p>
            <a:pPr fontAlgn="auto" hangingPunct="1">
              <a:spcAft>
                <a:spcPts val="0"/>
              </a:spcAft>
              <a:defRPr/>
            </a:pPr>
            <a:r>
              <a:rPr lang="fr-FR" sz="3280" kern="0" dirty="0">
                <a:latin typeface="Segoe UI Semilight" panose="020B0402040204020203" pitchFamily="34" charset="0"/>
                <a:ea typeface="Roboto Black" panose="02000000000000000000" pitchFamily="2" charset="0"/>
                <a:cs typeface="Segoe UI Semilight" panose="020B0402040204020203" pitchFamily="34" charset="0"/>
              </a:rPr>
              <a:t>Master I Informatique IMA</a:t>
            </a:r>
            <a:br>
              <a:rPr lang="fr-FR" sz="3280" kern="0" dirty="0">
                <a:latin typeface="Segoe UI Semilight" panose="020B0402040204020203" pitchFamily="34" charset="0"/>
                <a:ea typeface="Roboto Black" panose="02000000000000000000" pitchFamily="2" charset="0"/>
                <a:cs typeface="Segoe UI Semilight" panose="020B0402040204020203" pitchFamily="34" charset="0"/>
              </a:rPr>
            </a:br>
            <a:r>
              <a:rPr lang="fr-FR" sz="3280" kern="0" dirty="0">
                <a:latin typeface="Segoe UI Semilight" panose="020B0402040204020203" pitchFamily="34" charset="0"/>
                <a:ea typeface="Roboto Black" panose="02000000000000000000" pitchFamily="2" charset="0"/>
                <a:cs typeface="Segoe UI Semilight" panose="020B0402040204020203" pitchFamily="34" charset="0"/>
              </a:rPr>
              <a:t>Projet IMA </a:t>
            </a:r>
          </a:p>
          <a:p>
            <a:pPr fontAlgn="auto" hangingPunct="1">
              <a:spcAft>
                <a:spcPts val="0"/>
              </a:spcAft>
              <a:defRPr/>
            </a:pPr>
            <a:r>
              <a:rPr lang="fr-FR" sz="2400" kern="0" dirty="0">
                <a:latin typeface="Segoe UI Light" panose="020B0502040204020203" pitchFamily="34" charset="0"/>
                <a:ea typeface="Roboto" panose="02000000000000000000" pitchFamily="2" charset="0"/>
                <a:cs typeface="Segoe UI Light" panose="020B0502040204020203" pitchFamily="34" charset="0"/>
              </a:rPr>
              <a:t>Superviseurs: Séverine Dubuisson et Nicolas Bredeche</a:t>
            </a:r>
            <a:br>
              <a:rPr lang="fr-FR" sz="1800" kern="0" dirty="0">
                <a:latin typeface="Segoe UI Light" panose="020B0502040204020203" pitchFamily="34" charset="0"/>
                <a:ea typeface="Roboto" panose="02000000000000000000" pitchFamily="2" charset="0"/>
                <a:cs typeface="Segoe UI Light" panose="020B0502040204020203" pitchFamily="34" charset="0"/>
              </a:rPr>
            </a:br>
            <a:r>
              <a:rPr lang="fr-FR" sz="2400" kern="0" dirty="0">
                <a:latin typeface="Segoe UI Light" panose="020B0502040204020203" pitchFamily="34" charset="0"/>
                <a:ea typeface="Roboto" panose="02000000000000000000" pitchFamily="2" charset="0"/>
                <a:cs typeface="Segoe UI Light" panose="020B0502040204020203" pitchFamily="34" charset="0"/>
              </a:rPr>
              <a:t>Le 11 Avril 2016 à Université Pierre et Marie Curie (Paris VI)</a:t>
            </a:r>
          </a:p>
        </p:txBody>
      </p:sp>
      <p:cxnSp>
        <p:nvCxnSpPr>
          <p:cNvPr id="3" name="Connecteur droit 2"/>
          <p:cNvCxnSpPr/>
          <p:nvPr/>
        </p:nvCxnSpPr>
        <p:spPr bwMode="auto">
          <a:xfrm>
            <a:off x="0" y="13669108"/>
            <a:ext cx="24384000" cy="0"/>
          </a:xfrm>
          <a:prstGeom prst="line">
            <a:avLst/>
          </a:prstGeom>
          <a:blipFill dpi="0" rotWithShape="0">
            <a:blip r:embed="rId4"/>
            <a:srcRect/>
            <a:tile tx="0" ty="0" sx="100000" sy="100000" flip="none" algn="tl"/>
          </a:blipFill>
          <a:ln w="298450" cap="flat" cmpd="sng" algn="ctr">
            <a:solidFill>
              <a:srgbClr val="1ABC9C"/>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2" name="Image 11"/>
          <p:cNvPicPr>
            <a:picLocks noChangeAspect="1"/>
          </p:cNvPicPr>
          <p:nvPr/>
        </p:nvPicPr>
        <p:blipFill>
          <a:blip r:embed="rId5"/>
          <a:stretch>
            <a:fillRect/>
          </a:stretch>
        </p:blipFill>
        <p:spPr>
          <a:xfrm>
            <a:off x="19350791" y="11554623"/>
            <a:ext cx="4105821" cy="1384050"/>
          </a:xfrm>
          <a:prstGeom prst="rect">
            <a:avLst/>
          </a:prstGeom>
        </p:spPr>
      </p:pic>
    </p:spTree>
    <p:extLst>
      <p:ext uri="{BB962C8B-B14F-4D97-AF65-F5344CB8AC3E}">
        <p14:creationId xmlns:p14="http://schemas.microsoft.com/office/powerpoint/2010/main" val="25083737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a:grpSpLocks/>
          </p:cNvGrpSpPr>
          <p:nvPr/>
        </p:nvGrpSpPr>
        <p:grpSpPr bwMode="auto">
          <a:xfrm>
            <a:off x="1450975" y="723900"/>
            <a:ext cx="21020333" cy="1104900"/>
            <a:chOff x="0" y="0"/>
            <a:chExt cx="8529438" cy="1104900"/>
          </a:xfrm>
        </p:grpSpPr>
        <p:sp>
          <p:nvSpPr>
            <p:cNvPr id="12" name="AutoShape 3 1"/>
            <p:cNvSpPr>
              <a:spLocks/>
            </p:cNvSpPr>
            <p:nvPr/>
          </p:nvSpPr>
          <p:spPr bwMode="auto">
            <a:xfrm>
              <a:off x="0" y="0"/>
              <a:ext cx="4632722" cy="80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5400" b="1" dirty="0">
                  <a:solidFill>
                    <a:srgbClr val="1ABC9C"/>
                  </a:solidFill>
                  <a:latin typeface="Segoe UI Light" panose="020B0502040204020203" pitchFamily="34" charset="0"/>
                  <a:cs typeface="Segoe UI Light" panose="020B0502040204020203" pitchFamily="34" charset="0"/>
                  <a:sym typeface="Open Sans" charset="0"/>
                </a:rPr>
                <a:t>Problem and Scientific Motivation</a:t>
              </a:r>
            </a:p>
          </p:txBody>
        </p:sp>
        <p:sp>
          <p:nvSpPr>
            <p:cNvPr id="13" name="AutoShape 4"/>
            <p:cNvSpPr>
              <a:spLocks/>
            </p:cNvSpPr>
            <p:nvPr/>
          </p:nvSpPr>
          <p:spPr bwMode="auto">
            <a:xfrm>
              <a:off x="5014" y="959853"/>
              <a:ext cx="8524424" cy="1450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GB" sz="3600" dirty="0">
                  <a:solidFill>
                    <a:schemeClr val="bg1"/>
                  </a:solidFill>
                  <a:latin typeface="Segoe UI Light" panose="020B0502040204020203" pitchFamily="34" charset="0"/>
                  <a:cs typeface="Segoe UI Light" panose="020B0502040204020203" pitchFamily="34" charset="0"/>
                  <a:sym typeface="Open Sans" charset="0"/>
                </a:rPr>
                <a:t>Real-time Tracking System for Swarm Robotics</a:t>
              </a:r>
            </a:p>
          </p:txBody>
        </p:sp>
      </p:grpSp>
      <p:sp>
        <p:nvSpPr>
          <p:cNvPr id="19" name="AutoShape 3 2"/>
          <p:cNvSpPr>
            <a:spLocks/>
          </p:cNvSpPr>
          <p:nvPr/>
        </p:nvSpPr>
        <p:spPr bwMode="auto">
          <a:xfrm rot="5400000">
            <a:off x="745331" y="1092993"/>
            <a:ext cx="17938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solidFill>
            <a:schemeClr val="bg1">
              <a:alpha val="70000"/>
            </a:schemeClr>
          </a:solidFill>
          <a:ln>
            <a:noFill/>
          </a:ln>
          <a:effectLst/>
          <a:extLst>
            <a:ext uri="{91240B29-F687-4f45-9708-019B960494DF}">
              <a14:hiddenLine xmlns="" xmlns:a14="http://schemas.microsoft.com/office/drawing/2010/main" w="254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000000"/>
                </a:outerShdw>
              </a:effectLst>
            </a:endParaRPr>
          </a:p>
        </p:txBody>
      </p:sp>
      <p:sp>
        <p:nvSpPr>
          <p:cNvPr id="20" name="AutoShape 2"/>
          <p:cNvSpPr>
            <a:spLocks/>
          </p:cNvSpPr>
          <p:nvPr/>
        </p:nvSpPr>
        <p:spPr bwMode="auto">
          <a:xfrm>
            <a:off x="614362" y="951706"/>
            <a:ext cx="406400" cy="406400"/>
          </a:xfrm>
          <a:prstGeom prst="roundRect">
            <a:avLst>
              <a:gd name="adj" fmla="val 21681"/>
            </a:avLst>
          </a:prstGeom>
          <a:noFill/>
          <a:ln w="25400" cap="flat" cmpd="sng">
            <a:solidFill>
              <a:schemeClr val="bg1">
                <a:alpha val="70000"/>
              </a:schemeClr>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sp>
        <p:nvSpPr>
          <p:cNvPr id="14" name="Rectangle 13"/>
          <p:cNvSpPr/>
          <p:nvPr/>
        </p:nvSpPr>
        <p:spPr>
          <a:xfrm>
            <a:off x="1450975" y="2717800"/>
            <a:ext cx="20266025" cy="11495455"/>
          </a:xfrm>
          <a:prstGeom prst="rect">
            <a:avLst/>
          </a:prstGeom>
        </p:spPr>
        <p:txBody>
          <a:bodyPr wrap="square">
            <a:spAutoFit/>
          </a:bodyPr>
          <a:lstStyle/>
          <a:p>
            <a:pPr lvl="0" algn="l">
              <a:lnSpc>
                <a:spcPct val="150000"/>
              </a:lnSpc>
            </a:pPr>
            <a:r>
              <a:rPr lang="en-US" sz="5400" b="1" dirty="0">
                <a:solidFill>
                  <a:srgbClr val="1ABC9C"/>
                </a:solidFill>
                <a:latin typeface="Segoe UI Light" panose="020B0502040204020203" pitchFamily="34" charset="0"/>
                <a:cs typeface="Segoe UI Light" panose="020B0502040204020203" pitchFamily="34" charset="0"/>
              </a:rPr>
              <a:t>Specifications</a:t>
            </a:r>
            <a:endParaRPr lang="fr-FR" sz="5400" b="1" dirty="0">
              <a:solidFill>
                <a:srgbClr val="1ABC9C"/>
              </a:solidFill>
              <a:latin typeface="Segoe UI Light" panose="020B0502040204020203" pitchFamily="34" charset="0"/>
              <a:cs typeface="Segoe UI Light" panose="020B0502040204020203" pitchFamily="34" charset="0"/>
            </a:endParaRPr>
          </a:p>
          <a:p>
            <a:pPr marL="914400" lvl="1"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Real-time method </a:t>
            </a:r>
          </a:p>
          <a:p>
            <a:pPr marL="914400" lvl="1"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Using multiple cameras </a:t>
            </a:r>
          </a:p>
          <a:p>
            <a:pPr marL="914400" lvl="1"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Simultaneously view a swarm of robots </a:t>
            </a:r>
          </a:p>
          <a:p>
            <a:pPr marL="914400" lvl="1"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Multiple angles </a:t>
            </a:r>
          </a:p>
          <a:p>
            <a:pPr marL="914400" lvl="1"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High resolutions </a:t>
            </a:r>
          </a:p>
          <a:p>
            <a:pPr marL="914400" lvl="1"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Using visual cues</a:t>
            </a:r>
          </a:p>
          <a:p>
            <a:pPr marL="914400" lvl="1"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Integrate information</a:t>
            </a:r>
          </a:p>
          <a:p>
            <a:pPr marL="914400" lvl="1"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User interface</a:t>
            </a:r>
          </a:p>
          <a:p>
            <a:pPr marL="914400" lvl="1" indent="-571500" algn="l">
              <a:lnSpc>
                <a:spcPct val="150000"/>
              </a:lnSpc>
              <a:buFont typeface="Arial" panose="020B0604020202020204" pitchFamily="34" charset="0"/>
              <a:buChar char="•"/>
            </a:pPr>
            <a:endParaRPr lang="en-GB" sz="4000" dirty="0">
              <a:solidFill>
                <a:schemeClr val="bg1"/>
              </a:solidFill>
              <a:latin typeface="Segoe UI Light" panose="020B0502040204020203" pitchFamily="34" charset="0"/>
              <a:cs typeface="Segoe UI Light" panose="020B0502040204020203" pitchFamily="34" charset="0"/>
            </a:endParaRPr>
          </a:p>
          <a:p>
            <a:pPr marL="914400" lvl="1" indent="-571500" algn="l">
              <a:lnSpc>
                <a:spcPct val="150000"/>
              </a:lnSpc>
              <a:buFont typeface="Arial" panose="020B0604020202020204" pitchFamily="34" charset="0"/>
              <a:buChar char="•"/>
            </a:pPr>
            <a:endParaRPr lang="en-GB" sz="4000" dirty="0">
              <a:solidFill>
                <a:schemeClr val="bg1"/>
              </a:solidFill>
              <a:latin typeface="Segoe UI Light" panose="020B0502040204020203" pitchFamily="34" charset="0"/>
              <a:cs typeface="Segoe UI Light" panose="020B0502040204020203" pitchFamily="34" charset="0"/>
            </a:endParaRPr>
          </a:p>
          <a:p>
            <a:pPr marL="914400" lvl="1" indent="-571500" algn="l">
              <a:lnSpc>
                <a:spcPct val="150000"/>
              </a:lnSpc>
              <a:buFont typeface="Arial" panose="020B0604020202020204" pitchFamily="34" charset="0"/>
              <a:buChar char="•"/>
            </a:pPr>
            <a:endParaRPr lang="en-GB" sz="4000" dirty="0">
              <a:solidFill>
                <a:schemeClr val="bg1"/>
              </a:solidFill>
              <a:latin typeface="Segoe UI Light" panose="020B0502040204020203" pitchFamily="34" charset="0"/>
              <a:cs typeface="Segoe UI Light" panose="020B0502040204020203" pitchFamily="34" charset="0"/>
            </a:endParaRPr>
          </a:p>
        </p:txBody>
      </p:sp>
      <p:pic>
        <p:nvPicPr>
          <p:cNvPr id="17" name="Image 16"/>
          <p:cNvPicPr>
            <a:picLocks noChangeAspect="1"/>
          </p:cNvPicPr>
          <p:nvPr/>
        </p:nvPicPr>
        <p:blipFill>
          <a:blip r:embed="rId6"/>
          <a:stretch>
            <a:fillRect/>
          </a:stretch>
        </p:blipFill>
        <p:spPr>
          <a:xfrm>
            <a:off x="11963400" y="2971800"/>
            <a:ext cx="11702799" cy="7690708"/>
          </a:xfrm>
          <a:prstGeom prst="rect">
            <a:avLst/>
          </a:prstGeom>
        </p:spPr>
      </p:pic>
      <p:pic>
        <p:nvPicPr>
          <p:cNvPr id="5124" name="Picture 4 1" descr="http://ndl.mgccw.com/mu3/app/20140220/15/1392889876942/icon_n/icon_x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7000" y="8157602"/>
            <a:ext cx="3730625" cy="373062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1"/>
          <p:cNvPicPr>
            <a:picLocks noChangeAspect="1"/>
          </p:cNvPicPr>
          <p:nvPr/>
        </p:nvPicPr>
        <p:blipFill>
          <a:blip r:embed="rId8"/>
          <a:stretch>
            <a:fillRect/>
          </a:stretch>
        </p:blipFill>
        <p:spPr>
          <a:xfrm>
            <a:off x="14741525" y="9370369"/>
            <a:ext cx="1905000" cy="1905000"/>
          </a:xfrm>
          <a:prstGeom prst="rect">
            <a:avLst/>
          </a:prstGeom>
        </p:spPr>
      </p:pic>
      <p:pic>
        <p:nvPicPr>
          <p:cNvPr id="6" name="Image 5"/>
          <p:cNvPicPr>
            <a:picLocks noChangeAspect="1"/>
          </p:cNvPicPr>
          <p:nvPr>
            <p:custDataLst>
              <p:tags r:id="rId1"/>
            </p:custDataLst>
          </p:nvPr>
        </p:nvPicPr>
        <p:blipFill>
          <a:blip r:embed="rId9">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4948403" y="11425826"/>
            <a:ext cx="1586997" cy="251364"/>
          </a:xfrm>
          <a:prstGeom prst="rect">
            <a:avLst/>
          </a:prstGeom>
        </p:spPr>
      </p:pic>
      <p:pic>
        <p:nvPicPr>
          <p:cNvPr id="7" name="Image 6"/>
          <p:cNvPicPr>
            <a:picLocks noChangeAspect="1"/>
          </p:cNvPicPr>
          <p:nvPr>
            <p:custDataLst>
              <p:tags r:id="rId2"/>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11115172" y="11400167"/>
            <a:ext cx="2245228" cy="317400"/>
          </a:xfrm>
          <a:prstGeom prst="rect">
            <a:avLst/>
          </a:prstGeom>
        </p:spPr>
      </p:pic>
      <p:pic>
        <p:nvPicPr>
          <p:cNvPr id="8" name="Image 7"/>
          <p:cNvPicPr>
            <a:picLocks noChangeAspect="1"/>
          </p:cNvPicPr>
          <p:nvPr>
            <p:custDataLst>
              <p:tags r:id="rId3"/>
            </p:custDataLst>
          </p:nvPr>
        </p:nvPicPr>
        <p:blipFill>
          <a:blip r:embed="rId13">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0878800" y="10881870"/>
            <a:ext cx="2792688" cy="319530"/>
          </a:xfrm>
          <a:prstGeom prst="rect">
            <a:avLst/>
          </a:prstGeom>
        </p:spPr>
      </p:pic>
    </p:spTree>
    <p:extLst>
      <p:ext uri="{BB962C8B-B14F-4D97-AF65-F5344CB8AC3E}">
        <p14:creationId xmlns:p14="http://schemas.microsoft.com/office/powerpoint/2010/main" val="305403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See original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30331" y="6534431"/>
            <a:ext cx="3386669" cy="15659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original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68065" y="6624155"/>
            <a:ext cx="3386669" cy="156599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2"/>
          <p:cNvGrpSpPr>
            <a:grpSpLocks/>
          </p:cNvGrpSpPr>
          <p:nvPr/>
        </p:nvGrpSpPr>
        <p:grpSpPr bwMode="auto">
          <a:xfrm>
            <a:off x="1450975" y="723900"/>
            <a:ext cx="21020333" cy="1322886"/>
            <a:chOff x="0" y="0"/>
            <a:chExt cx="8529438" cy="1322886"/>
          </a:xfrm>
        </p:grpSpPr>
        <p:sp>
          <p:nvSpPr>
            <p:cNvPr id="12" name="AutoShape 3 1"/>
            <p:cNvSpPr>
              <a:spLocks/>
            </p:cNvSpPr>
            <p:nvPr/>
          </p:nvSpPr>
          <p:spPr bwMode="auto">
            <a:xfrm>
              <a:off x="0" y="0"/>
              <a:ext cx="4632722" cy="80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5400" b="1" dirty="0">
                  <a:solidFill>
                    <a:srgbClr val="1ABC9C"/>
                  </a:solidFill>
                  <a:latin typeface="Segoe UI Light" panose="020B0502040204020203" pitchFamily="34" charset="0"/>
                  <a:cs typeface="Segoe UI Light" panose="020B0502040204020203" pitchFamily="34" charset="0"/>
                  <a:sym typeface="Open Sans" charset="0"/>
                </a:rPr>
                <a:t>Solutions</a:t>
              </a:r>
            </a:p>
          </p:txBody>
        </p:sp>
        <p:sp>
          <p:nvSpPr>
            <p:cNvPr id="13" name="AutoShape 4"/>
            <p:cNvSpPr>
              <a:spLocks/>
            </p:cNvSpPr>
            <p:nvPr/>
          </p:nvSpPr>
          <p:spPr bwMode="auto">
            <a:xfrm>
              <a:off x="5014" y="647700"/>
              <a:ext cx="8524424" cy="675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GB" sz="3600" dirty="0">
                  <a:solidFill>
                    <a:schemeClr val="bg1"/>
                  </a:solidFill>
                  <a:latin typeface="Segoe UI Light" panose="020B0502040204020203" pitchFamily="34" charset="0"/>
                  <a:cs typeface="Segoe UI Light" panose="020B0502040204020203" pitchFamily="34" charset="0"/>
                  <a:sym typeface="Open Sans" charset="0"/>
                </a:rPr>
                <a:t>Multiple camera</a:t>
              </a:r>
            </a:p>
          </p:txBody>
        </p:sp>
      </p:grpSp>
      <p:sp>
        <p:nvSpPr>
          <p:cNvPr id="19" name="AutoShape 3 2"/>
          <p:cNvSpPr>
            <a:spLocks/>
          </p:cNvSpPr>
          <p:nvPr/>
        </p:nvSpPr>
        <p:spPr bwMode="auto">
          <a:xfrm rot="5400000">
            <a:off x="745331" y="1092993"/>
            <a:ext cx="17938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solidFill>
            <a:schemeClr val="bg1">
              <a:alpha val="70000"/>
            </a:schemeClr>
          </a:solidFill>
          <a:ln>
            <a:noFill/>
          </a:ln>
          <a:effectLst/>
          <a:extLst>
            <a:ext uri="{91240B29-F687-4f45-9708-019B960494DF}">
              <a14:hiddenLine xmlns="" xmlns:a14="http://schemas.microsoft.com/office/drawing/2010/main" w="254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000000"/>
                </a:outerShdw>
              </a:effectLst>
            </a:endParaRPr>
          </a:p>
        </p:txBody>
      </p:sp>
      <p:sp>
        <p:nvSpPr>
          <p:cNvPr id="20" name="AutoShape 2"/>
          <p:cNvSpPr>
            <a:spLocks/>
          </p:cNvSpPr>
          <p:nvPr/>
        </p:nvSpPr>
        <p:spPr bwMode="auto">
          <a:xfrm>
            <a:off x="614362" y="951706"/>
            <a:ext cx="406400" cy="406400"/>
          </a:xfrm>
          <a:prstGeom prst="roundRect">
            <a:avLst>
              <a:gd name="adj" fmla="val 21681"/>
            </a:avLst>
          </a:prstGeom>
          <a:noFill/>
          <a:ln w="25400" cap="flat" cmpd="sng">
            <a:solidFill>
              <a:schemeClr val="bg1">
                <a:alpha val="70000"/>
              </a:schemeClr>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sp>
        <p:nvSpPr>
          <p:cNvPr id="14" name="Rectangle 13"/>
          <p:cNvSpPr/>
          <p:nvPr/>
        </p:nvSpPr>
        <p:spPr>
          <a:xfrm>
            <a:off x="1450975" y="2717800"/>
            <a:ext cx="20266025" cy="6878806"/>
          </a:xfrm>
          <a:prstGeom prst="rect">
            <a:avLst/>
          </a:prstGeom>
        </p:spPr>
        <p:txBody>
          <a:bodyPr wrap="square">
            <a:spAutoFit/>
          </a:bodyPr>
          <a:lstStyle/>
          <a:p>
            <a:pPr lvl="0" algn="l">
              <a:lnSpc>
                <a:spcPct val="150000"/>
              </a:lnSpc>
            </a:pPr>
            <a:r>
              <a:rPr lang="en-US" sz="5400" b="1" dirty="0">
                <a:solidFill>
                  <a:srgbClr val="1ABC9C"/>
                </a:solidFill>
                <a:latin typeface="Segoe UI Light" panose="020B0502040204020203" pitchFamily="34" charset="0"/>
                <a:cs typeface="Segoe UI Light" panose="020B0502040204020203" pitchFamily="34" charset="0"/>
              </a:rPr>
              <a:t>How we stitch images ?</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Detect </a:t>
            </a:r>
            <a:r>
              <a:rPr lang="en-GB" sz="4000" dirty="0" err="1">
                <a:solidFill>
                  <a:schemeClr val="bg1"/>
                </a:solidFill>
                <a:latin typeface="Segoe UI Light" panose="020B0502040204020203" pitchFamily="34" charset="0"/>
                <a:cs typeface="Segoe UI Light" panose="020B0502040204020203" pitchFamily="34" charset="0"/>
              </a:rPr>
              <a:t>keypoints</a:t>
            </a:r>
            <a:endParaRPr lang="en-GB" sz="4000" dirty="0">
              <a:solidFill>
                <a:schemeClr val="bg1"/>
              </a:solidFill>
              <a:latin typeface="Segoe UI Light" panose="020B0502040204020203" pitchFamily="34" charset="0"/>
              <a:cs typeface="Segoe UI Light" panose="020B0502040204020203" pitchFamily="34" charset="0"/>
            </a:endParaRP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Extract their local invariant descriptors</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Match features between images</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RANSAC to estimate </a:t>
            </a:r>
            <a:r>
              <a:rPr lang="en-GB" sz="4000" dirty="0" err="1">
                <a:solidFill>
                  <a:schemeClr val="bg1"/>
                </a:solidFill>
                <a:latin typeface="Segoe UI Light" panose="020B0502040204020203" pitchFamily="34" charset="0"/>
                <a:cs typeface="Segoe UI Light" panose="020B0502040204020203" pitchFamily="34" charset="0"/>
              </a:rPr>
              <a:t>homography</a:t>
            </a:r>
            <a:r>
              <a:rPr lang="en-GB" sz="4000" dirty="0">
                <a:solidFill>
                  <a:schemeClr val="bg1"/>
                </a:solidFill>
                <a:latin typeface="Segoe UI Light" panose="020B0502040204020203" pitchFamily="34" charset="0"/>
                <a:cs typeface="Segoe UI Light" panose="020B0502040204020203" pitchFamily="34" charset="0"/>
              </a:rPr>
              <a:t> matrix</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Warp transformation</a:t>
            </a:r>
          </a:p>
          <a:p>
            <a:pPr lvl="0" algn="l">
              <a:lnSpc>
                <a:spcPct val="150000"/>
              </a:lnSpc>
            </a:pPr>
            <a:endParaRPr lang="en-GB" sz="4000" dirty="0">
              <a:solidFill>
                <a:schemeClr val="bg1"/>
              </a:solidFill>
              <a:latin typeface="Segoe UI Light" panose="020B0502040204020203" pitchFamily="34" charset="0"/>
              <a:cs typeface="Segoe UI Light" panose="020B0502040204020203" pitchFamily="34" charset="0"/>
            </a:endParaRPr>
          </a:p>
        </p:txBody>
      </p:sp>
      <p:pic>
        <p:nvPicPr>
          <p:cNvPr id="7" name="Image 6"/>
          <p:cNvPicPr>
            <a:picLocks noChangeAspect="1"/>
          </p:cNvPicPr>
          <p:nvPr>
            <p:custDataLst>
              <p:tags r:id="rId1"/>
            </p:custDataLst>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24218396" y="17594591"/>
            <a:ext cx="2796823" cy="395377"/>
          </a:xfrm>
          <a:prstGeom prst="rect">
            <a:avLst/>
          </a:prstGeom>
        </p:spPr>
      </p:pic>
      <p:pic>
        <p:nvPicPr>
          <p:cNvPr id="6146" name="Picture 2" descr="See original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58800" y="6991631"/>
            <a:ext cx="74156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See original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843985" y="2057400"/>
            <a:ext cx="2245286" cy="224528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See original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847840" y="4804646"/>
            <a:ext cx="4257675" cy="1257301"/>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 22"/>
          <p:cNvPicPr>
            <a:picLocks noChangeAspect="1"/>
          </p:cNvPicPr>
          <p:nvPr>
            <p:custDataLst>
              <p:tags r:id="rId2"/>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rot="16200000">
            <a:off x="16655306" y="4292826"/>
            <a:ext cx="642743" cy="223250"/>
          </a:xfrm>
          <a:prstGeom prst="rect">
            <a:avLst/>
          </a:prstGeom>
        </p:spPr>
      </p:pic>
      <p:pic>
        <p:nvPicPr>
          <p:cNvPr id="24" name="Image 23"/>
          <p:cNvPicPr>
            <a:picLocks noChangeAspect="1"/>
          </p:cNvPicPr>
          <p:nvPr>
            <p:custDataLst>
              <p:tags r:id="rId3"/>
            </p:custDataLst>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rot="16200000">
            <a:off x="16655307" y="6599278"/>
            <a:ext cx="642743" cy="223250"/>
          </a:xfrm>
          <a:prstGeom prst="rect">
            <a:avLst/>
          </a:prstGeom>
        </p:spPr>
      </p:pic>
      <p:sp>
        <p:nvSpPr>
          <p:cNvPr id="5" name="Rectangle 4"/>
          <p:cNvSpPr/>
          <p:nvPr/>
        </p:nvSpPr>
        <p:spPr>
          <a:xfrm>
            <a:off x="1463332" y="9102844"/>
            <a:ext cx="12192000" cy="2308324"/>
          </a:xfrm>
          <a:prstGeom prst="rect">
            <a:avLst/>
          </a:prstGeom>
        </p:spPr>
        <p:txBody>
          <a:bodyPr>
            <a:spAutoFit/>
          </a:bodyPr>
          <a:lstStyle/>
          <a:p>
            <a:pPr lvl="0" algn="l">
              <a:lnSpc>
                <a:spcPct val="150000"/>
              </a:lnSpc>
            </a:pPr>
            <a:r>
              <a:rPr lang="en-US" sz="4000" b="1" dirty="0">
                <a:solidFill>
                  <a:srgbClr val="1ABC9C"/>
                </a:solidFill>
                <a:latin typeface="Segoe UI Light" panose="020B0502040204020203" pitchFamily="34" charset="0"/>
                <a:cs typeface="Segoe UI Light" panose="020B0502040204020203" pitchFamily="34" charset="0"/>
              </a:rPr>
              <a:t>Camera choice</a:t>
            </a:r>
          </a:p>
          <a:p>
            <a:pPr marL="571500" lvl="0" indent="-571500" algn="l">
              <a:lnSpc>
                <a:spcPct val="150000"/>
              </a:lnSpc>
              <a:buFont typeface="Arial" panose="020B0604020202020204" pitchFamily="34" charset="0"/>
              <a:buChar char="•"/>
            </a:pPr>
            <a:r>
              <a:rPr lang="en-GB" sz="2800" dirty="0">
                <a:solidFill>
                  <a:schemeClr val="bg1"/>
                </a:solidFill>
                <a:latin typeface="Segoe UI Light" panose="020B0502040204020203" pitchFamily="34" charset="0"/>
                <a:cs typeface="Segoe UI Light" panose="020B0502040204020203" pitchFamily="34" charset="0"/>
              </a:rPr>
              <a:t>Accurate in light changes</a:t>
            </a:r>
          </a:p>
          <a:p>
            <a:pPr marL="571500" lvl="0" indent="-571500" algn="l">
              <a:lnSpc>
                <a:spcPct val="150000"/>
              </a:lnSpc>
              <a:buFont typeface="Arial" panose="020B0604020202020204" pitchFamily="34" charset="0"/>
              <a:buChar char="•"/>
            </a:pPr>
            <a:r>
              <a:rPr lang="en-GB" sz="2800" dirty="0">
                <a:solidFill>
                  <a:schemeClr val="bg1"/>
                </a:solidFill>
                <a:latin typeface="Segoe UI Light" panose="020B0502040204020203" pitchFamily="34" charset="0"/>
                <a:cs typeface="Segoe UI Light" panose="020B0502040204020203" pitchFamily="34" charset="0"/>
              </a:rPr>
              <a:t>High resolution = More covered area</a:t>
            </a:r>
          </a:p>
        </p:txBody>
      </p:sp>
    </p:spTree>
    <p:extLst>
      <p:ext uri="{BB962C8B-B14F-4D97-AF65-F5344CB8AC3E}">
        <p14:creationId xmlns:p14="http://schemas.microsoft.com/office/powerpoint/2010/main" val="3092755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a:grpSpLocks/>
          </p:cNvGrpSpPr>
          <p:nvPr/>
        </p:nvGrpSpPr>
        <p:grpSpPr bwMode="auto">
          <a:xfrm>
            <a:off x="1450975" y="723900"/>
            <a:ext cx="21020333" cy="1322886"/>
            <a:chOff x="0" y="0"/>
            <a:chExt cx="8529438" cy="1322886"/>
          </a:xfrm>
        </p:grpSpPr>
        <p:sp>
          <p:nvSpPr>
            <p:cNvPr id="12" name="AutoShape 3 1"/>
            <p:cNvSpPr>
              <a:spLocks/>
            </p:cNvSpPr>
            <p:nvPr/>
          </p:nvSpPr>
          <p:spPr bwMode="auto">
            <a:xfrm>
              <a:off x="0" y="0"/>
              <a:ext cx="4632722" cy="80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5400" b="1" dirty="0">
                  <a:solidFill>
                    <a:srgbClr val="1ABC9C"/>
                  </a:solidFill>
                  <a:latin typeface="Segoe UI Light" panose="020B0502040204020203" pitchFamily="34" charset="0"/>
                  <a:cs typeface="Segoe UI Light" panose="020B0502040204020203" pitchFamily="34" charset="0"/>
                  <a:sym typeface="Open Sans" charset="0"/>
                </a:rPr>
                <a:t>Solutions</a:t>
              </a:r>
            </a:p>
          </p:txBody>
        </p:sp>
        <p:sp>
          <p:nvSpPr>
            <p:cNvPr id="13" name="AutoShape 4"/>
            <p:cNvSpPr>
              <a:spLocks/>
            </p:cNvSpPr>
            <p:nvPr/>
          </p:nvSpPr>
          <p:spPr bwMode="auto">
            <a:xfrm>
              <a:off x="5014" y="647700"/>
              <a:ext cx="8524424" cy="675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GB" sz="3600" dirty="0">
                  <a:solidFill>
                    <a:schemeClr val="bg1"/>
                  </a:solidFill>
                  <a:latin typeface="Segoe UI Light" panose="020B0502040204020203" pitchFamily="34" charset="0"/>
                  <a:cs typeface="Segoe UI Light" panose="020B0502040204020203" pitchFamily="34" charset="0"/>
                  <a:sym typeface="Open Sans" charset="0"/>
                </a:rPr>
                <a:t>Tracking system</a:t>
              </a:r>
            </a:p>
          </p:txBody>
        </p:sp>
      </p:grpSp>
      <p:sp>
        <p:nvSpPr>
          <p:cNvPr id="19" name="AutoShape 3 2"/>
          <p:cNvSpPr>
            <a:spLocks/>
          </p:cNvSpPr>
          <p:nvPr/>
        </p:nvSpPr>
        <p:spPr bwMode="auto">
          <a:xfrm rot="5400000">
            <a:off x="745331" y="1092993"/>
            <a:ext cx="17938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solidFill>
            <a:schemeClr val="bg1">
              <a:alpha val="70000"/>
            </a:schemeClr>
          </a:solidFill>
          <a:ln>
            <a:noFill/>
          </a:ln>
          <a:effectLst/>
          <a:extLst>
            <a:ext uri="{91240B29-F687-4f45-9708-019B960494DF}">
              <a14:hiddenLine xmlns="" xmlns:a14="http://schemas.microsoft.com/office/drawing/2010/main" w="254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000000"/>
                </a:outerShdw>
              </a:effectLst>
            </a:endParaRPr>
          </a:p>
        </p:txBody>
      </p:sp>
      <p:sp>
        <p:nvSpPr>
          <p:cNvPr id="20" name="AutoShape 2"/>
          <p:cNvSpPr>
            <a:spLocks/>
          </p:cNvSpPr>
          <p:nvPr/>
        </p:nvSpPr>
        <p:spPr bwMode="auto">
          <a:xfrm>
            <a:off x="614362" y="951706"/>
            <a:ext cx="406400" cy="406400"/>
          </a:xfrm>
          <a:prstGeom prst="roundRect">
            <a:avLst>
              <a:gd name="adj" fmla="val 21681"/>
            </a:avLst>
          </a:prstGeom>
          <a:noFill/>
          <a:ln w="25400" cap="flat" cmpd="sng">
            <a:solidFill>
              <a:schemeClr val="bg1">
                <a:alpha val="70000"/>
              </a:schemeClr>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sp>
        <p:nvSpPr>
          <p:cNvPr id="14" name="Rectangle 13"/>
          <p:cNvSpPr/>
          <p:nvPr/>
        </p:nvSpPr>
        <p:spPr>
          <a:xfrm>
            <a:off x="1450975" y="2717800"/>
            <a:ext cx="20266025" cy="6878806"/>
          </a:xfrm>
          <a:prstGeom prst="rect">
            <a:avLst/>
          </a:prstGeom>
        </p:spPr>
        <p:txBody>
          <a:bodyPr wrap="square">
            <a:spAutoFit/>
          </a:bodyPr>
          <a:lstStyle/>
          <a:p>
            <a:pPr lvl="0" algn="l">
              <a:lnSpc>
                <a:spcPct val="150000"/>
              </a:lnSpc>
            </a:pPr>
            <a:r>
              <a:rPr lang="en-US" sz="5400" b="1" dirty="0">
                <a:solidFill>
                  <a:srgbClr val="1ABC9C"/>
                </a:solidFill>
                <a:latin typeface="Segoe UI Light" panose="020B0502040204020203" pitchFamily="34" charset="0"/>
                <a:cs typeface="Segoe UI Light" panose="020B0502040204020203" pitchFamily="34" charset="0"/>
              </a:rPr>
              <a:t>Detection algorithm</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Selecting a dictionary</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Thresholding (Canny)</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Contour filtering</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Bits Extraction</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Marker identification</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Corner Refinement</a:t>
            </a:r>
          </a:p>
        </p:txBody>
      </p:sp>
      <p:pic>
        <p:nvPicPr>
          <p:cNvPr id="7" name="Image 6"/>
          <p:cNvPicPr>
            <a:picLocks noChangeAspect="1"/>
          </p:cNvPicPr>
          <p:nvPr>
            <p:custDataLst>
              <p:tags r:id="rId1"/>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24218396" y="17594591"/>
            <a:ext cx="2796823" cy="395377"/>
          </a:xfrm>
          <a:prstGeom prst="rect">
            <a:avLst/>
          </a:prstGeom>
        </p:spPr>
      </p:pic>
      <p:pic>
        <p:nvPicPr>
          <p:cNvPr id="23" name="Image 22"/>
          <p:cNvPicPr>
            <a:picLocks noChangeAspect="1"/>
          </p:cNvPicPr>
          <p:nvPr>
            <p:custDataLst>
              <p:tags r:id="rId2"/>
            </p:custDataLst>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rot="16200000">
            <a:off x="9718527" y="4025561"/>
            <a:ext cx="642743" cy="223250"/>
          </a:xfrm>
          <a:prstGeom prst="rect">
            <a:avLst/>
          </a:prstGeom>
        </p:spPr>
      </p:pic>
      <p:pic>
        <p:nvPicPr>
          <p:cNvPr id="9218" name="Picture 2" descr="bitsextraction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3033" y="7134188"/>
            <a:ext cx="3133725" cy="31242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removeperspective.png"/>
          <p:cNvPicPr>
            <a:picLocks noChangeAspect="1" noChangeArrowheads="1"/>
          </p:cNvPicPr>
          <p:nvPr/>
        </p:nvPicPr>
        <p:blipFill rotWithShape="1">
          <a:blip r:embed="rId11">
            <a:extLst>
              <a:ext uri="{28A0092B-C50C-407E-A947-70E740481C1C}">
                <a14:useLocalDpi xmlns:a14="http://schemas.microsoft.com/office/drawing/2010/main" val="0"/>
              </a:ext>
            </a:extLst>
          </a:blip>
          <a:srcRect l="5936" t="27565" r="5175" b="1"/>
          <a:stretch/>
        </p:blipFill>
        <p:spPr bwMode="auto">
          <a:xfrm>
            <a:off x="9201696" y="4513468"/>
            <a:ext cx="1676402" cy="186815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removeperspective.png"/>
          <p:cNvPicPr>
            <a:picLocks noChangeAspect="1" noChangeArrowheads="1"/>
          </p:cNvPicPr>
          <p:nvPr/>
        </p:nvPicPr>
        <p:blipFill rotWithShape="1">
          <a:blip r:embed="rId11">
            <a:extLst>
              <a:ext uri="{28A0092B-C50C-407E-A947-70E740481C1C}">
                <a14:useLocalDpi xmlns:a14="http://schemas.microsoft.com/office/drawing/2010/main" val="0"/>
              </a:ext>
            </a:extLst>
          </a:blip>
          <a:srcRect l="34034" t="3625" r="35196" b="77031"/>
          <a:stretch/>
        </p:blipFill>
        <p:spPr bwMode="auto">
          <a:xfrm>
            <a:off x="9354098" y="2664006"/>
            <a:ext cx="1371601" cy="1179203"/>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 20"/>
          <p:cNvPicPr>
            <a:picLocks noChangeAspect="1"/>
          </p:cNvPicPr>
          <p:nvPr>
            <p:custDataLst>
              <p:tags r:id="rId3"/>
            </p:custDataLst>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rot="16200000">
            <a:off x="9718525" y="6646282"/>
            <a:ext cx="642743" cy="223250"/>
          </a:xfrm>
          <a:prstGeom prst="rect">
            <a:avLst/>
          </a:prstGeom>
        </p:spPr>
      </p:pic>
      <p:pic>
        <p:nvPicPr>
          <p:cNvPr id="9224" name="Picture 8" descr="singlemarkersthresh.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68749" y="3659805"/>
            <a:ext cx="5602881" cy="4202161"/>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p:cNvPicPr>
            <a:picLocks noChangeAspect="1"/>
          </p:cNvPicPr>
          <p:nvPr/>
        </p:nvPicPr>
        <p:blipFill rotWithShape="1">
          <a:blip r:embed="rId13"/>
          <a:srcRect l="31966" t="62785" r="38111" b="8888"/>
          <a:stretch/>
        </p:blipFill>
        <p:spPr>
          <a:xfrm>
            <a:off x="19448064" y="4247814"/>
            <a:ext cx="3881582" cy="3026141"/>
          </a:xfrm>
          <a:prstGeom prst="rect">
            <a:avLst/>
          </a:prstGeom>
        </p:spPr>
      </p:pic>
      <p:sp>
        <p:nvSpPr>
          <p:cNvPr id="17" name="Rectangle 16"/>
          <p:cNvSpPr/>
          <p:nvPr/>
        </p:nvSpPr>
        <p:spPr>
          <a:xfrm>
            <a:off x="14342816" y="8354776"/>
            <a:ext cx="8457628" cy="3600986"/>
          </a:xfrm>
          <a:prstGeom prst="rect">
            <a:avLst/>
          </a:prstGeom>
        </p:spPr>
        <p:txBody>
          <a:bodyPr wrap="square">
            <a:spAutoFit/>
          </a:bodyPr>
          <a:lstStyle/>
          <a:p>
            <a:pPr lvl="0" algn="l">
              <a:lnSpc>
                <a:spcPct val="150000"/>
              </a:lnSpc>
            </a:pPr>
            <a:r>
              <a:rPr lang="en-US" sz="4000" b="1" dirty="0">
                <a:solidFill>
                  <a:srgbClr val="1ABC9C"/>
                </a:solidFill>
                <a:latin typeface="Segoe UI Light" panose="020B0502040204020203" pitchFamily="34" charset="0"/>
                <a:cs typeface="Segoe UI Light" panose="020B0502040204020203" pitchFamily="34" charset="0"/>
              </a:rPr>
              <a:t>Marker creation and selection</a:t>
            </a:r>
          </a:p>
          <a:p>
            <a:pPr marL="571500" lvl="0" indent="-571500" algn="l">
              <a:lnSpc>
                <a:spcPct val="150000"/>
              </a:lnSpc>
              <a:buFont typeface="Arial" panose="020B0604020202020204" pitchFamily="34" charset="0"/>
              <a:buChar char="•"/>
            </a:pPr>
            <a:r>
              <a:rPr lang="en-GB" sz="2800" dirty="0">
                <a:solidFill>
                  <a:schemeClr val="bg1"/>
                </a:solidFill>
                <a:latin typeface="Segoe UI Light" panose="020B0502040204020203" pitchFamily="34" charset="0"/>
                <a:cs typeface="Segoe UI Light" panose="020B0502040204020203" pitchFamily="34" charset="0"/>
              </a:rPr>
              <a:t>Similarity metric (</a:t>
            </a:r>
            <a:r>
              <a:rPr lang="en-GB" sz="2800" dirty="0" err="1">
                <a:solidFill>
                  <a:schemeClr val="bg1"/>
                </a:solidFill>
                <a:latin typeface="Segoe UI Light" panose="020B0502040204020203" pitchFamily="34" charset="0"/>
                <a:cs typeface="Segoe UI Light" panose="020B0502040204020203" pitchFamily="34" charset="0"/>
              </a:rPr>
              <a:t>Hausdorff</a:t>
            </a:r>
            <a:r>
              <a:rPr lang="en-GB" sz="2800" dirty="0">
                <a:solidFill>
                  <a:schemeClr val="bg1"/>
                </a:solidFill>
                <a:latin typeface="Segoe UI Light" panose="020B0502040204020203" pitchFamily="34" charset="0"/>
                <a:cs typeface="Segoe UI Light" panose="020B0502040204020203" pitchFamily="34" charset="0"/>
              </a:rPr>
              <a:t>, Count consecutive pixels in both direction), Large border</a:t>
            </a:r>
          </a:p>
          <a:p>
            <a:pPr marL="571500" lvl="0" indent="-571500" algn="l">
              <a:lnSpc>
                <a:spcPct val="150000"/>
              </a:lnSpc>
              <a:buFont typeface="Arial" panose="020B0604020202020204" pitchFamily="34" charset="0"/>
              <a:buChar char="•"/>
            </a:pPr>
            <a:endParaRPr lang="en-GB" sz="2800" dirty="0">
              <a:solidFill>
                <a:schemeClr val="bg1"/>
              </a:solidFill>
              <a:latin typeface="Segoe UI Light" panose="020B0502040204020203" pitchFamily="34" charset="0"/>
              <a:cs typeface="Segoe UI Light" panose="020B0502040204020203" pitchFamily="34" charset="0"/>
            </a:endParaRPr>
          </a:p>
          <a:p>
            <a:pPr marL="571500" lvl="0" indent="-571500" algn="l">
              <a:lnSpc>
                <a:spcPct val="150000"/>
              </a:lnSpc>
              <a:buFont typeface="Arial" panose="020B0604020202020204" pitchFamily="34" charset="0"/>
              <a:buChar char="•"/>
            </a:pPr>
            <a:endParaRPr lang="en-GB"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39636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a:grpSpLocks/>
          </p:cNvGrpSpPr>
          <p:nvPr/>
        </p:nvGrpSpPr>
        <p:grpSpPr bwMode="auto">
          <a:xfrm>
            <a:off x="1450975" y="723900"/>
            <a:ext cx="21020333" cy="1322886"/>
            <a:chOff x="0" y="0"/>
            <a:chExt cx="8529438" cy="1322886"/>
          </a:xfrm>
        </p:grpSpPr>
        <p:sp>
          <p:nvSpPr>
            <p:cNvPr id="12" name="AutoShape 3 1"/>
            <p:cNvSpPr>
              <a:spLocks/>
            </p:cNvSpPr>
            <p:nvPr/>
          </p:nvSpPr>
          <p:spPr bwMode="auto">
            <a:xfrm>
              <a:off x="0" y="0"/>
              <a:ext cx="4632722" cy="80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5400" b="1" dirty="0">
                  <a:solidFill>
                    <a:srgbClr val="1ABC9C"/>
                  </a:solidFill>
                  <a:latin typeface="Segoe UI Light" panose="020B0502040204020203" pitchFamily="34" charset="0"/>
                  <a:cs typeface="Segoe UI Light" panose="020B0502040204020203" pitchFamily="34" charset="0"/>
                  <a:sym typeface="Open Sans" charset="0"/>
                </a:rPr>
                <a:t>Solutions</a:t>
              </a:r>
            </a:p>
          </p:txBody>
        </p:sp>
        <p:sp>
          <p:nvSpPr>
            <p:cNvPr id="13" name="AutoShape 4"/>
            <p:cNvSpPr>
              <a:spLocks/>
            </p:cNvSpPr>
            <p:nvPr/>
          </p:nvSpPr>
          <p:spPr bwMode="auto">
            <a:xfrm>
              <a:off x="5014" y="647700"/>
              <a:ext cx="8524424" cy="675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GB" sz="3600" dirty="0">
                  <a:solidFill>
                    <a:schemeClr val="bg1"/>
                  </a:solidFill>
                  <a:latin typeface="Segoe UI Light" panose="020B0502040204020203" pitchFamily="34" charset="0"/>
                  <a:cs typeface="Segoe UI Light" panose="020B0502040204020203" pitchFamily="34" charset="0"/>
                  <a:sym typeface="Open Sans" charset="0"/>
                </a:rPr>
                <a:t>Machine-learning-based approach</a:t>
              </a:r>
            </a:p>
          </p:txBody>
        </p:sp>
      </p:grpSp>
      <p:sp>
        <p:nvSpPr>
          <p:cNvPr id="19" name="AutoShape 3 2"/>
          <p:cNvSpPr>
            <a:spLocks/>
          </p:cNvSpPr>
          <p:nvPr/>
        </p:nvSpPr>
        <p:spPr bwMode="auto">
          <a:xfrm rot="5400000">
            <a:off x="745331" y="1092993"/>
            <a:ext cx="17938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solidFill>
            <a:schemeClr val="bg1">
              <a:alpha val="70000"/>
            </a:schemeClr>
          </a:solidFill>
          <a:ln>
            <a:noFill/>
          </a:ln>
          <a:effectLst/>
          <a:extLst>
            <a:ext uri="{91240B29-F687-4f45-9708-019B960494DF}">
              <a14:hiddenLine xmlns="" xmlns:a14="http://schemas.microsoft.com/office/drawing/2010/main" w="254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000000"/>
                </a:outerShdw>
              </a:effectLst>
            </a:endParaRPr>
          </a:p>
        </p:txBody>
      </p:sp>
      <p:sp>
        <p:nvSpPr>
          <p:cNvPr id="20" name="AutoShape 2"/>
          <p:cNvSpPr>
            <a:spLocks/>
          </p:cNvSpPr>
          <p:nvPr/>
        </p:nvSpPr>
        <p:spPr bwMode="auto">
          <a:xfrm>
            <a:off x="614362" y="951706"/>
            <a:ext cx="406400" cy="406400"/>
          </a:xfrm>
          <a:prstGeom prst="roundRect">
            <a:avLst>
              <a:gd name="adj" fmla="val 21681"/>
            </a:avLst>
          </a:prstGeom>
          <a:noFill/>
          <a:ln w="25400" cap="flat" cmpd="sng">
            <a:solidFill>
              <a:schemeClr val="bg1">
                <a:alpha val="70000"/>
              </a:schemeClr>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sp>
        <p:nvSpPr>
          <p:cNvPr id="14" name="Rectangle 13"/>
          <p:cNvSpPr/>
          <p:nvPr/>
        </p:nvSpPr>
        <p:spPr>
          <a:xfrm>
            <a:off x="1450975" y="2717800"/>
            <a:ext cx="20266025" cy="6878806"/>
          </a:xfrm>
          <a:prstGeom prst="rect">
            <a:avLst/>
          </a:prstGeom>
        </p:spPr>
        <p:txBody>
          <a:bodyPr wrap="square">
            <a:spAutoFit/>
          </a:bodyPr>
          <a:lstStyle/>
          <a:p>
            <a:pPr lvl="0" algn="l">
              <a:lnSpc>
                <a:spcPct val="150000"/>
              </a:lnSpc>
            </a:pPr>
            <a:r>
              <a:rPr lang="en-US" sz="5400" b="1" dirty="0">
                <a:solidFill>
                  <a:srgbClr val="1ABC9C"/>
                </a:solidFill>
                <a:latin typeface="Segoe UI Light" panose="020B0502040204020203" pitchFamily="34" charset="0"/>
                <a:cs typeface="Segoe UI Light" panose="020B0502040204020203" pitchFamily="34" charset="0"/>
              </a:rPr>
              <a:t>Supervised learning</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Former detection method used for training</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Each marker is labelled with its id</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Error in training data-set can’t be quantified</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But can be lowered by strong requirements</a:t>
            </a:r>
          </a:p>
          <a:p>
            <a:pPr marL="571500" lvl="0" indent="-571500" algn="l">
              <a:lnSpc>
                <a:spcPct val="150000"/>
              </a:lnSpc>
              <a:buFont typeface="Arial" panose="020B0604020202020204" pitchFamily="34" charset="0"/>
              <a:buChar char="•"/>
            </a:pPr>
            <a:endParaRPr lang="en-GB" sz="4000" dirty="0">
              <a:solidFill>
                <a:schemeClr val="bg1"/>
              </a:solidFill>
              <a:latin typeface="Segoe UI Light" panose="020B0502040204020203" pitchFamily="34" charset="0"/>
              <a:cs typeface="Segoe UI Light" panose="020B0502040204020203" pitchFamily="34" charset="0"/>
            </a:endParaRPr>
          </a:p>
          <a:p>
            <a:pPr marL="571500" lvl="0" indent="-571500" algn="l">
              <a:lnSpc>
                <a:spcPct val="150000"/>
              </a:lnSpc>
              <a:buFont typeface="Arial" panose="020B0604020202020204" pitchFamily="34" charset="0"/>
              <a:buChar char="•"/>
            </a:pPr>
            <a:endParaRPr lang="en-GB" sz="4000" dirty="0">
              <a:solidFill>
                <a:schemeClr val="bg1"/>
              </a:solidFill>
              <a:latin typeface="Segoe UI Light" panose="020B0502040204020203" pitchFamily="34" charset="0"/>
              <a:cs typeface="Segoe UI Light" panose="020B0502040204020203" pitchFamily="34" charset="0"/>
            </a:endParaRPr>
          </a:p>
        </p:txBody>
      </p:sp>
      <p:pic>
        <p:nvPicPr>
          <p:cNvPr id="7" name="Image 6"/>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218396" y="17594591"/>
            <a:ext cx="2796823" cy="395377"/>
          </a:xfrm>
          <a:prstGeom prst="rect">
            <a:avLst/>
          </a:prstGeom>
        </p:spPr>
      </p:pic>
      <p:sp>
        <p:nvSpPr>
          <p:cNvPr id="17" name="Rectangle 16"/>
          <p:cNvSpPr/>
          <p:nvPr/>
        </p:nvSpPr>
        <p:spPr>
          <a:xfrm>
            <a:off x="14013680" y="5181600"/>
            <a:ext cx="8457628" cy="3600986"/>
          </a:xfrm>
          <a:prstGeom prst="rect">
            <a:avLst/>
          </a:prstGeom>
        </p:spPr>
        <p:txBody>
          <a:bodyPr wrap="square">
            <a:spAutoFit/>
          </a:bodyPr>
          <a:lstStyle/>
          <a:p>
            <a:pPr lvl="0" algn="l">
              <a:lnSpc>
                <a:spcPct val="150000"/>
              </a:lnSpc>
            </a:pPr>
            <a:r>
              <a:rPr lang="en-US" sz="4000" b="1" dirty="0">
                <a:solidFill>
                  <a:srgbClr val="1ABC9C"/>
                </a:solidFill>
                <a:latin typeface="Segoe UI Light" panose="020B0502040204020203" pitchFamily="34" charset="0"/>
                <a:cs typeface="Segoe UI Light" panose="020B0502040204020203" pitchFamily="34" charset="0"/>
              </a:rPr>
              <a:t>Method tested</a:t>
            </a:r>
          </a:p>
          <a:p>
            <a:pPr marL="571500" lvl="0" indent="-571500" algn="l">
              <a:lnSpc>
                <a:spcPct val="150000"/>
              </a:lnSpc>
              <a:buFont typeface="Arial" panose="020B0604020202020204" pitchFamily="34" charset="0"/>
              <a:buChar char="•"/>
            </a:pPr>
            <a:r>
              <a:rPr lang="en-GB" sz="2800" dirty="0">
                <a:solidFill>
                  <a:schemeClr val="bg1"/>
                </a:solidFill>
                <a:latin typeface="Segoe UI Light" panose="020B0502040204020203" pitchFamily="34" charset="0"/>
                <a:cs typeface="Segoe UI Light" panose="020B0502040204020203" pitchFamily="34" charset="0"/>
              </a:rPr>
              <a:t>Support vector machine</a:t>
            </a:r>
          </a:p>
          <a:p>
            <a:pPr marL="571500" lvl="0" indent="-571500" algn="l">
              <a:lnSpc>
                <a:spcPct val="150000"/>
              </a:lnSpc>
              <a:buFont typeface="Arial" panose="020B0604020202020204" pitchFamily="34" charset="0"/>
              <a:buChar char="•"/>
            </a:pPr>
            <a:r>
              <a:rPr lang="en-GB" sz="2800" dirty="0">
                <a:solidFill>
                  <a:schemeClr val="bg1"/>
                </a:solidFill>
                <a:latin typeface="Segoe UI Light" panose="020B0502040204020203" pitchFamily="34" charset="0"/>
                <a:cs typeface="Segoe UI Light" panose="020B0502040204020203" pitchFamily="34" charset="0"/>
              </a:rPr>
              <a:t>Restricted Boltzmann machine</a:t>
            </a:r>
          </a:p>
          <a:p>
            <a:pPr marL="571500" lvl="0" indent="-571500" algn="l">
              <a:lnSpc>
                <a:spcPct val="150000"/>
              </a:lnSpc>
              <a:buFont typeface="Arial" panose="020B0604020202020204" pitchFamily="34" charset="0"/>
              <a:buChar char="•"/>
            </a:pPr>
            <a:endParaRPr lang="en-GB" sz="2800" dirty="0">
              <a:solidFill>
                <a:schemeClr val="bg1"/>
              </a:solidFill>
              <a:latin typeface="Segoe UI Light" panose="020B0502040204020203" pitchFamily="34" charset="0"/>
              <a:cs typeface="Segoe UI Light" panose="020B0502040204020203" pitchFamily="34" charset="0"/>
            </a:endParaRPr>
          </a:p>
          <a:p>
            <a:pPr marL="571500" lvl="0" indent="-571500" algn="l">
              <a:lnSpc>
                <a:spcPct val="150000"/>
              </a:lnSpc>
              <a:buFont typeface="Arial" panose="020B0604020202020204" pitchFamily="34" charset="0"/>
              <a:buChar char="•"/>
            </a:pP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18" name="Rectangle 17"/>
          <p:cNvSpPr/>
          <p:nvPr/>
        </p:nvSpPr>
        <p:spPr>
          <a:xfrm>
            <a:off x="14013680" y="7906434"/>
            <a:ext cx="8457628" cy="4247317"/>
          </a:xfrm>
          <a:prstGeom prst="rect">
            <a:avLst/>
          </a:prstGeom>
        </p:spPr>
        <p:txBody>
          <a:bodyPr wrap="square">
            <a:spAutoFit/>
          </a:bodyPr>
          <a:lstStyle/>
          <a:p>
            <a:pPr lvl="0" algn="l">
              <a:lnSpc>
                <a:spcPct val="150000"/>
              </a:lnSpc>
            </a:pPr>
            <a:r>
              <a:rPr lang="en-US" sz="4000" b="1" dirty="0">
                <a:solidFill>
                  <a:srgbClr val="1ABC9C"/>
                </a:solidFill>
                <a:latin typeface="Segoe UI Light" panose="020B0502040204020203" pitchFamily="34" charset="0"/>
                <a:cs typeface="Segoe UI Light" panose="020B0502040204020203" pitchFamily="34" charset="0"/>
              </a:rPr>
              <a:t>Why use machine learning ?</a:t>
            </a:r>
          </a:p>
          <a:p>
            <a:pPr marL="571500" lvl="0" indent="-571500" algn="l">
              <a:lnSpc>
                <a:spcPct val="150000"/>
              </a:lnSpc>
              <a:buFont typeface="Arial" panose="020B0604020202020204" pitchFamily="34" charset="0"/>
              <a:buChar char="•"/>
            </a:pPr>
            <a:r>
              <a:rPr lang="en-GB" sz="2800" dirty="0">
                <a:solidFill>
                  <a:schemeClr val="bg1"/>
                </a:solidFill>
                <a:latin typeface="Segoe UI Light" panose="020B0502040204020203" pitchFamily="34" charset="0"/>
                <a:cs typeface="Segoe UI Light" panose="020B0502040204020203" pitchFamily="34" charset="0"/>
              </a:rPr>
              <a:t>Extremely fast prediction (dot product)</a:t>
            </a:r>
          </a:p>
          <a:p>
            <a:pPr marL="571500" lvl="0" indent="-571500" algn="l">
              <a:lnSpc>
                <a:spcPct val="150000"/>
              </a:lnSpc>
              <a:buFont typeface="Arial" panose="020B0604020202020204" pitchFamily="34" charset="0"/>
              <a:buChar char="•"/>
            </a:pPr>
            <a:r>
              <a:rPr lang="en-GB" sz="2800" dirty="0">
                <a:solidFill>
                  <a:schemeClr val="bg1"/>
                </a:solidFill>
                <a:latin typeface="Segoe UI Light" panose="020B0502040204020203" pitchFamily="34" charset="0"/>
                <a:cs typeface="Segoe UI Light" panose="020B0502040204020203" pitchFamily="34" charset="0"/>
              </a:rPr>
              <a:t>Training time isn’t a problem</a:t>
            </a:r>
          </a:p>
          <a:p>
            <a:pPr marL="571500" lvl="0" indent="-571500" algn="l">
              <a:lnSpc>
                <a:spcPct val="150000"/>
              </a:lnSpc>
              <a:buFont typeface="Arial" panose="020B0604020202020204" pitchFamily="34" charset="0"/>
              <a:buChar char="•"/>
            </a:pPr>
            <a:r>
              <a:rPr lang="en-GB" sz="2800" dirty="0">
                <a:solidFill>
                  <a:schemeClr val="bg1"/>
                </a:solidFill>
                <a:latin typeface="Segoe UI Light" panose="020B0502040204020203" pitchFamily="34" charset="0"/>
                <a:cs typeface="Segoe UI Light" panose="020B0502040204020203" pitchFamily="34" charset="0"/>
              </a:rPr>
              <a:t>Could be more powerful than bit-wise detection</a:t>
            </a:r>
          </a:p>
          <a:p>
            <a:pPr marL="571500" lvl="0" indent="-571500" algn="l">
              <a:lnSpc>
                <a:spcPct val="150000"/>
              </a:lnSpc>
              <a:buFont typeface="Arial" panose="020B0604020202020204" pitchFamily="34" charset="0"/>
              <a:buChar char="•"/>
            </a:pPr>
            <a:endParaRPr lang="en-GB" sz="2800" dirty="0">
              <a:solidFill>
                <a:schemeClr val="bg1"/>
              </a:solidFill>
              <a:latin typeface="Segoe UI Light" panose="020B0502040204020203" pitchFamily="34" charset="0"/>
              <a:cs typeface="Segoe UI Light" panose="020B0502040204020203" pitchFamily="34" charset="0"/>
            </a:endParaRPr>
          </a:p>
          <a:p>
            <a:pPr marL="571500" lvl="0" indent="-571500" algn="l">
              <a:lnSpc>
                <a:spcPct val="150000"/>
              </a:lnSpc>
              <a:buFont typeface="Arial" panose="020B0604020202020204" pitchFamily="34" charset="0"/>
              <a:buChar char="•"/>
            </a:pPr>
            <a:endParaRPr lang="en-GB"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71302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a:grpSpLocks/>
          </p:cNvGrpSpPr>
          <p:nvPr/>
        </p:nvGrpSpPr>
        <p:grpSpPr bwMode="auto">
          <a:xfrm>
            <a:off x="1450975" y="723900"/>
            <a:ext cx="21020333" cy="1322886"/>
            <a:chOff x="0" y="0"/>
            <a:chExt cx="8529438" cy="1322886"/>
          </a:xfrm>
        </p:grpSpPr>
        <p:sp>
          <p:nvSpPr>
            <p:cNvPr id="12" name="AutoShape 3 1"/>
            <p:cNvSpPr>
              <a:spLocks/>
            </p:cNvSpPr>
            <p:nvPr/>
          </p:nvSpPr>
          <p:spPr bwMode="auto">
            <a:xfrm>
              <a:off x="0" y="0"/>
              <a:ext cx="4632722" cy="80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5400" b="1" dirty="0">
                  <a:solidFill>
                    <a:srgbClr val="1ABC9C"/>
                  </a:solidFill>
                  <a:latin typeface="Segoe UI Light" panose="020B0502040204020203" pitchFamily="34" charset="0"/>
                  <a:cs typeface="Segoe UI Light" panose="020B0502040204020203" pitchFamily="34" charset="0"/>
                  <a:sym typeface="Open Sans" charset="0"/>
                </a:rPr>
                <a:t>Solutions</a:t>
              </a:r>
            </a:p>
          </p:txBody>
        </p:sp>
        <p:sp>
          <p:nvSpPr>
            <p:cNvPr id="13" name="AutoShape 4"/>
            <p:cNvSpPr>
              <a:spLocks/>
            </p:cNvSpPr>
            <p:nvPr/>
          </p:nvSpPr>
          <p:spPr bwMode="auto">
            <a:xfrm>
              <a:off x="5014" y="647700"/>
              <a:ext cx="8524424" cy="675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GB" sz="3600" dirty="0">
                  <a:solidFill>
                    <a:schemeClr val="bg1"/>
                  </a:solidFill>
                  <a:latin typeface="Segoe UI Light" panose="020B0502040204020203" pitchFamily="34" charset="0"/>
                  <a:cs typeface="Segoe UI Light" panose="020B0502040204020203" pitchFamily="34" charset="0"/>
                  <a:sym typeface="Open Sans" charset="0"/>
                </a:rPr>
                <a:t>User-friendly Graphical Interface</a:t>
              </a:r>
            </a:p>
          </p:txBody>
        </p:sp>
      </p:grpSp>
      <p:sp>
        <p:nvSpPr>
          <p:cNvPr id="19" name="AutoShape 3 2"/>
          <p:cNvSpPr>
            <a:spLocks/>
          </p:cNvSpPr>
          <p:nvPr/>
        </p:nvSpPr>
        <p:spPr bwMode="auto">
          <a:xfrm rot="5400000">
            <a:off x="745331" y="1092993"/>
            <a:ext cx="17938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solidFill>
            <a:schemeClr val="bg1">
              <a:alpha val="70000"/>
            </a:schemeClr>
          </a:solidFill>
          <a:ln>
            <a:noFill/>
          </a:ln>
          <a:effectLst/>
          <a:extLst>
            <a:ext uri="{91240B29-F687-4f45-9708-019B960494DF}">
              <a14:hiddenLine xmlns="" xmlns:a14="http://schemas.microsoft.com/office/drawing/2010/main" w="254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000000"/>
                </a:outerShdw>
              </a:effectLst>
            </a:endParaRPr>
          </a:p>
        </p:txBody>
      </p:sp>
      <p:sp>
        <p:nvSpPr>
          <p:cNvPr id="20" name="AutoShape 2"/>
          <p:cNvSpPr>
            <a:spLocks/>
          </p:cNvSpPr>
          <p:nvPr/>
        </p:nvSpPr>
        <p:spPr bwMode="auto">
          <a:xfrm>
            <a:off x="614362" y="951706"/>
            <a:ext cx="406400" cy="406400"/>
          </a:xfrm>
          <a:prstGeom prst="roundRect">
            <a:avLst>
              <a:gd name="adj" fmla="val 21681"/>
            </a:avLst>
          </a:prstGeom>
          <a:noFill/>
          <a:ln w="25400" cap="flat" cmpd="sng">
            <a:solidFill>
              <a:schemeClr val="bg1">
                <a:alpha val="70000"/>
              </a:schemeClr>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sp>
        <p:nvSpPr>
          <p:cNvPr id="14" name="Rectangle 13"/>
          <p:cNvSpPr/>
          <p:nvPr/>
        </p:nvSpPr>
        <p:spPr>
          <a:xfrm>
            <a:off x="1450975" y="2717800"/>
            <a:ext cx="20266025" cy="8725466"/>
          </a:xfrm>
          <a:prstGeom prst="rect">
            <a:avLst/>
          </a:prstGeom>
        </p:spPr>
        <p:txBody>
          <a:bodyPr wrap="square">
            <a:spAutoFit/>
          </a:bodyPr>
          <a:lstStyle/>
          <a:p>
            <a:pPr lvl="0" algn="l">
              <a:lnSpc>
                <a:spcPct val="150000"/>
              </a:lnSpc>
            </a:pPr>
            <a:r>
              <a:rPr lang="en-US" sz="5400" b="1" dirty="0">
                <a:solidFill>
                  <a:srgbClr val="1ABC9C"/>
                </a:solidFill>
                <a:latin typeface="Segoe UI Light" panose="020B0502040204020203" pitchFamily="34" charset="0"/>
                <a:cs typeface="Segoe UI Light" panose="020B0502040204020203" pitchFamily="34" charset="0"/>
              </a:rPr>
              <a:t>Tracking interface</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Customize parameters (Canny,…)</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Mode view (canny, edges, path)</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Position X and Y graph</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Allow focus on a robot</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Monitoring (error, detection rates)</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Orientation (soon)</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Change method on the fly (soon)</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Stitch view (merge all cameras)</a:t>
            </a:r>
          </a:p>
        </p:txBody>
      </p:sp>
      <p:pic>
        <p:nvPicPr>
          <p:cNvPr id="7" name="Image 6"/>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218396" y="17594591"/>
            <a:ext cx="2796823" cy="395377"/>
          </a:xfrm>
          <a:prstGeom prst="rect">
            <a:avLst/>
          </a:prstGeom>
        </p:spPr>
      </p:pic>
      <p:pic>
        <p:nvPicPr>
          <p:cNvPr id="3" name="Image 2"/>
          <p:cNvPicPr>
            <a:picLocks noChangeAspect="1"/>
          </p:cNvPicPr>
          <p:nvPr/>
        </p:nvPicPr>
        <p:blipFill>
          <a:blip r:embed="rId6"/>
          <a:stretch>
            <a:fillRect/>
          </a:stretch>
        </p:blipFill>
        <p:spPr>
          <a:xfrm>
            <a:off x="9753600" y="2438400"/>
            <a:ext cx="13351644" cy="8774277"/>
          </a:xfrm>
          <a:prstGeom prst="rect">
            <a:avLst/>
          </a:prstGeom>
        </p:spPr>
      </p:pic>
    </p:spTree>
    <p:extLst>
      <p:ext uri="{BB962C8B-B14F-4D97-AF65-F5344CB8AC3E}">
        <p14:creationId xmlns:p14="http://schemas.microsoft.com/office/powerpoint/2010/main" val="2824792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a:grpSpLocks/>
          </p:cNvGrpSpPr>
          <p:nvPr/>
        </p:nvGrpSpPr>
        <p:grpSpPr bwMode="auto">
          <a:xfrm>
            <a:off x="1450975" y="723900"/>
            <a:ext cx="21020333" cy="1322886"/>
            <a:chOff x="0" y="0"/>
            <a:chExt cx="8529438" cy="1322886"/>
          </a:xfrm>
        </p:grpSpPr>
        <p:sp>
          <p:nvSpPr>
            <p:cNvPr id="12" name="AutoShape 3 1"/>
            <p:cNvSpPr>
              <a:spLocks/>
            </p:cNvSpPr>
            <p:nvPr/>
          </p:nvSpPr>
          <p:spPr bwMode="auto">
            <a:xfrm>
              <a:off x="0" y="0"/>
              <a:ext cx="4632722" cy="80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5400" b="1" dirty="0">
                  <a:solidFill>
                    <a:srgbClr val="1ABC9C"/>
                  </a:solidFill>
                  <a:latin typeface="Segoe UI Light" panose="020B0502040204020203" pitchFamily="34" charset="0"/>
                  <a:cs typeface="Segoe UI Light" panose="020B0502040204020203" pitchFamily="34" charset="0"/>
                  <a:sym typeface="Open Sans" charset="0"/>
                </a:rPr>
                <a:t>Solutions</a:t>
              </a:r>
            </a:p>
          </p:txBody>
        </p:sp>
        <p:sp>
          <p:nvSpPr>
            <p:cNvPr id="13" name="AutoShape 4"/>
            <p:cNvSpPr>
              <a:spLocks/>
            </p:cNvSpPr>
            <p:nvPr/>
          </p:nvSpPr>
          <p:spPr bwMode="auto">
            <a:xfrm>
              <a:off x="5014" y="647700"/>
              <a:ext cx="8524424" cy="675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GB" sz="3600" dirty="0">
                  <a:solidFill>
                    <a:schemeClr val="bg1"/>
                  </a:solidFill>
                  <a:latin typeface="Segoe UI Light" panose="020B0502040204020203" pitchFamily="34" charset="0"/>
                  <a:cs typeface="Segoe UI Light" panose="020B0502040204020203" pitchFamily="34" charset="0"/>
                  <a:sym typeface="Open Sans" charset="0"/>
                </a:rPr>
                <a:t>Tracking system</a:t>
              </a:r>
            </a:p>
          </p:txBody>
        </p:sp>
      </p:grpSp>
      <p:sp>
        <p:nvSpPr>
          <p:cNvPr id="19" name="AutoShape 3 2"/>
          <p:cNvSpPr>
            <a:spLocks/>
          </p:cNvSpPr>
          <p:nvPr/>
        </p:nvSpPr>
        <p:spPr bwMode="auto">
          <a:xfrm rot="5400000">
            <a:off x="745331" y="1092993"/>
            <a:ext cx="17938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solidFill>
            <a:schemeClr val="bg1">
              <a:alpha val="70000"/>
            </a:schemeClr>
          </a:solidFill>
          <a:ln>
            <a:noFill/>
          </a:ln>
          <a:effectLst/>
          <a:extLst>
            <a:ext uri="{91240B29-F687-4f45-9708-019B960494DF}">
              <a14:hiddenLine xmlns="" xmlns:a14="http://schemas.microsoft.com/office/drawing/2010/main" w="254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000000"/>
                </a:outerShdw>
              </a:effectLst>
            </a:endParaRPr>
          </a:p>
        </p:txBody>
      </p:sp>
      <p:sp>
        <p:nvSpPr>
          <p:cNvPr id="20" name="AutoShape 2"/>
          <p:cNvSpPr>
            <a:spLocks/>
          </p:cNvSpPr>
          <p:nvPr/>
        </p:nvSpPr>
        <p:spPr bwMode="auto">
          <a:xfrm>
            <a:off x="614362" y="951706"/>
            <a:ext cx="406400" cy="406400"/>
          </a:xfrm>
          <a:prstGeom prst="roundRect">
            <a:avLst>
              <a:gd name="adj" fmla="val 21681"/>
            </a:avLst>
          </a:prstGeom>
          <a:noFill/>
          <a:ln w="25400" cap="flat" cmpd="sng">
            <a:solidFill>
              <a:schemeClr val="bg1">
                <a:alpha val="70000"/>
              </a:schemeClr>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sp>
        <p:nvSpPr>
          <p:cNvPr id="14" name="Rectangle 13"/>
          <p:cNvSpPr/>
          <p:nvPr/>
        </p:nvSpPr>
        <p:spPr>
          <a:xfrm>
            <a:off x="1450975" y="2717800"/>
            <a:ext cx="20266025" cy="2262158"/>
          </a:xfrm>
          <a:prstGeom prst="rect">
            <a:avLst/>
          </a:prstGeom>
        </p:spPr>
        <p:txBody>
          <a:bodyPr wrap="square">
            <a:spAutoFit/>
          </a:bodyPr>
          <a:lstStyle/>
          <a:p>
            <a:pPr lvl="0" algn="l">
              <a:lnSpc>
                <a:spcPct val="150000"/>
              </a:lnSpc>
            </a:pPr>
            <a:r>
              <a:rPr lang="en-US" sz="5400" b="1" dirty="0">
                <a:solidFill>
                  <a:srgbClr val="1ABC9C"/>
                </a:solidFill>
                <a:latin typeface="Segoe UI Light" panose="020B0502040204020203" pitchFamily="34" charset="0"/>
                <a:cs typeface="Segoe UI Light" panose="020B0502040204020203" pitchFamily="34" charset="0"/>
              </a:rPr>
              <a:t>Amelioration</a:t>
            </a:r>
          </a:p>
          <a:p>
            <a:pPr marL="571500" lvl="0" indent="-571500" algn="l">
              <a:lnSpc>
                <a:spcPct val="150000"/>
              </a:lnSpc>
              <a:buFont typeface="Arial" panose="020B0604020202020204" pitchFamily="34" charset="0"/>
              <a:buChar char="•"/>
            </a:pPr>
            <a:r>
              <a:rPr lang="en-GB" sz="4000" dirty="0">
                <a:solidFill>
                  <a:schemeClr val="bg1"/>
                </a:solidFill>
                <a:latin typeface="Segoe UI Light" panose="020B0502040204020203" pitchFamily="34" charset="0"/>
                <a:cs typeface="Segoe UI Light" panose="020B0502040204020203" pitchFamily="34" charset="0"/>
              </a:rPr>
              <a:t> Ignore some pixels in the margins of the cells</a:t>
            </a:r>
          </a:p>
        </p:txBody>
      </p:sp>
      <p:pic>
        <p:nvPicPr>
          <p:cNvPr id="7" name="Image 6"/>
          <p:cNvPicPr>
            <a:picLocks noChangeAspect="1"/>
          </p:cNvPicPr>
          <p:nvPr>
            <p:custDataLst>
              <p:tags r:id="rId1"/>
            </p:custDataLst>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24218396" y="17594591"/>
            <a:ext cx="2796823" cy="395377"/>
          </a:xfrm>
          <a:prstGeom prst="rect">
            <a:avLst/>
          </a:prstGeom>
        </p:spPr>
      </p:pic>
      <p:pic>
        <p:nvPicPr>
          <p:cNvPr id="11266" name="Picture 2" descr="bitsextraction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27596" y="6173758"/>
            <a:ext cx="8279448" cy="390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130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p:cNvGrpSpPr>
            <a:grpSpLocks/>
          </p:cNvGrpSpPr>
          <p:nvPr/>
        </p:nvGrpSpPr>
        <p:grpSpPr bwMode="auto">
          <a:xfrm>
            <a:off x="1450975" y="723900"/>
            <a:ext cx="21020333" cy="1322886"/>
            <a:chOff x="0" y="0"/>
            <a:chExt cx="8529438" cy="1322886"/>
          </a:xfrm>
        </p:grpSpPr>
        <p:sp>
          <p:nvSpPr>
            <p:cNvPr id="12" name="AutoShape 3 1"/>
            <p:cNvSpPr>
              <a:spLocks/>
            </p:cNvSpPr>
            <p:nvPr/>
          </p:nvSpPr>
          <p:spPr bwMode="auto">
            <a:xfrm>
              <a:off x="0" y="0"/>
              <a:ext cx="4632722" cy="80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US" sz="5400" b="1" dirty="0">
                  <a:solidFill>
                    <a:srgbClr val="1ABC9C"/>
                  </a:solidFill>
                  <a:latin typeface="Segoe UI Light" panose="020B0502040204020203" pitchFamily="34" charset="0"/>
                  <a:cs typeface="Segoe UI Light" panose="020B0502040204020203" pitchFamily="34" charset="0"/>
                  <a:sym typeface="Open Sans" charset="0"/>
                </a:rPr>
                <a:t>Demo</a:t>
              </a:r>
            </a:p>
          </p:txBody>
        </p:sp>
        <p:sp>
          <p:nvSpPr>
            <p:cNvPr id="13" name="AutoShape 4"/>
            <p:cNvSpPr>
              <a:spLocks/>
            </p:cNvSpPr>
            <p:nvPr/>
          </p:nvSpPr>
          <p:spPr bwMode="auto">
            <a:xfrm>
              <a:off x="5014" y="647700"/>
              <a:ext cx="8524424" cy="675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l"/>
              <a:r>
                <a:rPr lang="en-GB" sz="3600" dirty="0">
                  <a:solidFill>
                    <a:schemeClr val="bg1"/>
                  </a:solidFill>
                  <a:latin typeface="Segoe UI Light" panose="020B0502040204020203" pitchFamily="34" charset="0"/>
                  <a:cs typeface="Segoe UI Light" panose="020B0502040204020203" pitchFamily="34" charset="0"/>
                  <a:sym typeface="Open Sans" charset="0"/>
                </a:rPr>
                <a:t>Real-time Tracking System for Swarm Robotics</a:t>
              </a:r>
            </a:p>
          </p:txBody>
        </p:sp>
      </p:grpSp>
      <p:sp>
        <p:nvSpPr>
          <p:cNvPr id="19" name="AutoShape 3 2"/>
          <p:cNvSpPr>
            <a:spLocks/>
          </p:cNvSpPr>
          <p:nvPr/>
        </p:nvSpPr>
        <p:spPr bwMode="auto">
          <a:xfrm rot="5400000">
            <a:off x="745331" y="1092993"/>
            <a:ext cx="179387"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solidFill>
            <a:schemeClr val="bg1">
              <a:alpha val="70000"/>
            </a:schemeClr>
          </a:solidFill>
          <a:ln>
            <a:noFill/>
          </a:ln>
          <a:effectLst/>
          <a:extLst>
            <a:ext uri="{91240B29-F687-4f45-9708-019B960494DF}">
              <a14:hiddenLine xmlns="" xmlns:a14="http://schemas.microsoft.com/office/drawing/2010/main" w="254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000000"/>
                </a:outerShdw>
              </a:effectLst>
            </a:endParaRPr>
          </a:p>
        </p:txBody>
      </p:sp>
      <p:sp>
        <p:nvSpPr>
          <p:cNvPr id="20" name="AutoShape 2"/>
          <p:cNvSpPr>
            <a:spLocks/>
          </p:cNvSpPr>
          <p:nvPr/>
        </p:nvSpPr>
        <p:spPr bwMode="auto">
          <a:xfrm>
            <a:off x="614362" y="951706"/>
            <a:ext cx="406400" cy="406400"/>
          </a:xfrm>
          <a:prstGeom prst="roundRect">
            <a:avLst>
              <a:gd name="adj" fmla="val 21681"/>
            </a:avLst>
          </a:prstGeom>
          <a:noFill/>
          <a:ln w="25400" cap="flat" cmpd="sng">
            <a:solidFill>
              <a:schemeClr val="bg1">
                <a:alpha val="70000"/>
              </a:schemeClr>
            </a:solidFill>
            <a:prstDash val="solid"/>
            <a:miter lim="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584200"/>
            <a:endParaRPr lang="en-US" sz="4000">
              <a:solidFill>
                <a:srgbClr val="FFFFFF"/>
              </a:solidFill>
              <a:effectLst>
                <a:outerShdw blurRad="38100" dist="38100" dir="2700000" algn="tl">
                  <a:srgbClr val="DDDDDD"/>
                </a:outerShdw>
              </a:effectLst>
            </a:endParaRPr>
          </a:p>
        </p:txBody>
      </p:sp>
      <p:pic>
        <p:nvPicPr>
          <p:cNvPr id="7" name="Image 6"/>
          <p:cNvPicPr>
            <a:picLocks noChangeAspect="1"/>
          </p:cNvPicPr>
          <p:nvPr>
            <p:custDataLst>
              <p:tags r:id="rId1"/>
            </p:custDataLst>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24218396" y="17594591"/>
            <a:ext cx="2796823" cy="395377"/>
          </a:xfrm>
          <a:prstGeom prst="rect">
            <a:avLst/>
          </a:prstGeom>
        </p:spPr>
      </p:pic>
      <p:pic>
        <p:nvPicPr>
          <p:cNvPr id="11266" name="Picture 2" descr="bitsextraction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27596" y="6173758"/>
            <a:ext cx="8279448" cy="3907424"/>
          </a:xfrm>
          <a:prstGeom prst="rect">
            <a:avLst/>
          </a:prstGeom>
          <a:noFill/>
          <a:extLst>
            <a:ext uri="{909E8E84-426E-40DD-AFC4-6F175D3DCCD1}">
              <a14:hiddenFill xmlns:a14="http://schemas.microsoft.com/office/drawing/2010/main">
                <a:solidFill>
                  <a:srgbClr val="FFFFFF"/>
                </a:solidFill>
              </a14:hiddenFill>
            </a:ext>
          </a:extLst>
        </p:spPr>
      </p:pic>
      <p:pic>
        <p:nvPicPr>
          <p:cNvPr id="2" name="2016-04-11_11-25-52">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3180642" y="2186940"/>
            <a:ext cx="17573356" cy="9885013"/>
          </a:xfrm>
          <a:prstGeom prst="rect">
            <a:avLst/>
          </a:prstGeom>
        </p:spPr>
      </p:pic>
    </p:spTree>
    <p:extLst>
      <p:ext uri="{BB962C8B-B14F-4D97-AF65-F5344CB8AC3E}">
        <p14:creationId xmlns:p14="http://schemas.microsoft.com/office/powerpoint/2010/main" val="4104607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49225" y="15521763"/>
            <a:ext cx="1331969" cy="413013"/>
          </a:xfrm>
          <a:prstGeom prst="rect">
            <a:avLst/>
          </a:prstGeom>
        </p:spPr>
      </p:pic>
      <p:sp>
        <p:nvSpPr>
          <p:cNvPr id="7" name="Titre 1"/>
          <p:cNvSpPr txBox="1">
            <a:spLocks/>
          </p:cNvSpPr>
          <p:nvPr/>
        </p:nvSpPr>
        <p:spPr>
          <a:xfrm>
            <a:off x="455415" y="9448800"/>
            <a:ext cx="20193000" cy="3032919"/>
          </a:xfrm>
          <a:prstGeom prst="rect">
            <a:avLst/>
          </a:prstGeom>
        </p:spPr>
        <p:txBody>
          <a:bodyPr vert="horz"/>
          <a:lstStyle>
            <a:lvl1pPr algn="l" defTabSz="457200" rtl="0" fontAlgn="base" hangingPunct="0">
              <a:spcBef>
                <a:spcPct val="0"/>
              </a:spcBef>
              <a:spcAft>
                <a:spcPct val="0"/>
              </a:spcAft>
              <a:defRPr sz="1200">
                <a:solidFill>
                  <a:srgbClr val="000000"/>
                </a:solidFill>
                <a:latin typeface="+mj-lt"/>
                <a:ea typeface="+mj-ea"/>
                <a:cs typeface="+mj-cs"/>
                <a:sym typeface="Helvetica" charset="0"/>
              </a:defRPr>
            </a:lvl1pPr>
            <a:lvl2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2pPr>
            <a:lvl3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3pPr>
            <a:lvl4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4pPr>
            <a:lvl5pPr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5pPr>
            <a:lvl6pPr marL="4572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6pPr>
            <a:lvl7pPr marL="9144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7pPr>
            <a:lvl8pPr marL="13716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8pPr>
            <a:lvl9pPr marL="1828800" algn="l" defTabSz="457200" rtl="0" fontAlgn="base" hangingPunct="0">
              <a:spcBef>
                <a:spcPct val="0"/>
              </a:spcBef>
              <a:spcAft>
                <a:spcPct val="0"/>
              </a:spcAft>
              <a:defRPr sz="1200">
                <a:solidFill>
                  <a:srgbClr val="000000"/>
                </a:solidFill>
                <a:latin typeface="Helvetica" charset="0"/>
                <a:ea typeface="ＭＳ Ｐゴシック" charset="0"/>
                <a:cs typeface="Helvetica" charset="0"/>
                <a:sym typeface="Helvetica" charset="0"/>
              </a:defRPr>
            </a:lvl9pPr>
          </a:lstStyle>
          <a:p>
            <a:pPr hangingPunct="1"/>
            <a:r>
              <a:rPr lang="en-GB" sz="4800" b="1" kern="0" dirty="0">
                <a:latin typeface="Segoe UI Light" panose="020B0502040204020203" pitchFamily="34" charset="0"/>
                <a:ea typeface="Roboto Black" panose="02000000000000000000" pitchFamily="2" charset="0"/>
                <a:cs typeface="Segoe UI Light" panose="020B0502040204020203" pitchFamily="34" charset="0"/>
              </a:rPr>
              <a:t>Real-time Tracking System for Swarm Robotics</a:t>
            </a:r>
            <a:br>
              <a:rPr lang="fr-FR" sz="4800" b="1" kern="0" dirty="0">
                <a:latin typeface="Segoe UI Light" panose="020B0502040204020203" pitchFamily="34" charset="0"/>
                <a:ea typeface="Roboto Black" panose="02000000000000000000" pitchFamily="2" charset="0"/>
                <a:cs typeface="Segoe UI Light" panose="020B0502040204020203" pitchFamily="34" charset="0"/>
              </a:rPr>
            </a:br>
            <a:r>
              <a:rPr lang="fr-FR" sz="2400" b="1" kern="0" dirty="0">
                <a:latin typeface="Segoe UI Light" panose="020B0502040204020203" pitchFamily="34" charset="0"/>
                <a:ea typeface="Roboto Black" panose="02000000000000000000" pitchFamily="2" charset="0"/>
                <a:cs typeface="Segoe UI Light" panose="020B0502040204020203" pitchFamily="34" charset="0"/>
              </a:rPr>
              <a:t>Système de </a:t>
            </a:r>
            <a:r>
              <a:rPr lang="fr-FR" sz="2400" b="1" kern="0" dirty="0" err="1">
                <a:latin typeface="Segoe UI Light" panose="020B0502040204020203" pitchFamily="34" charset="0"/>
                <a:ea typeface="Roboto Black" panose="02000000000000000000" pitchFamily="2" charset="0"/>
                <a:cs typeface="Segoe UI Light" panose="020B0502040204020203" pitchFamily="34" charset="0"/>
              </a:rPr>
              <a:t>tracking</a:t>
            </a:r>
            <a:r>
              <a:rPr lang="fr-FR" sz="2400" b="1" kern="0" dirty="0">
                <a:latin typeface="Segoe UI Light" panose="020B0502040204020203" pitchFamily="34" charset="0"/>
                <a:ea typeface="Roboto Black" panose="02000000000000000000" pitchFamily="2" charset="0"/>
                <a:cs typeface="Segoe UI Light" panose="020B0502040204020203" pitchFamily="34" charset="0"/>
              </a:rPr>
              <a:t> temps réels pour la robotique en essaim</a:t>
            </a:r>
            <a:endParaRPr lang="fr-FR" sz="4800" b="1" kern="0" dirty="0">
              <a:latin typeface="Segoe UI Light" panose="020B0502040204020203" pitchFamily="34" charset="0"/>
              <a:ea typeface="Roboto Black" panose="02000000000000000000" pitchFamily="2" charset="0"/>
              <a:cs typeface="Segoe UI Light" panose="020B0502040204020203" pitchFamily="34" charset="0"/>
            </a:endParaRPr>
          </a:p>
          <a:p>
            <a:pPr hangingPunct="1">
              <a:lnSpc>
                <a:spcPct val="150000"/>
              </a:lnSpc>
            </a:pPr>
            <a:r>
              <a:rPr lang="fr-FR" sz="3200" kern="0" dirty="0">
                <a:latin typeface="Segoe UI Light" panose="020B0502040204020203" pitchFamily="34" charset="0"/>
                <a:ea typeface="Roboto Light" panose="02000000000000000000" pitchFamily="2" charset="0"/>
                <a:cs typeface="Segoe UI Light" panose="020B0502040204020203" pitchFamily="34" charset="0"/>
              </a:rPr>
              <a:t>Elias Rhouzlane, Daphné </a:t>
            </a:r>
            <a:r>
              <a:rPr lang="fr-FR" sz="3200" kern="0" dirty="0" err="1">
                <a:latin typeface="Segoe UI Light" panose="020B0502040204020203" pitchFamily="34" charset="0"/>
                <a:ea typeface="Roboto Light" panose="02000000000000000000" pitchFamily="2" charset="0"/>
                <a:cs typeface="Segoe UI Light" panose="020B0502040204020203" pitchFamily="34" charset="0"/>
              </a:rPr>
              <a:t>Héraïz-Bekkis</a:t>
            </a:r>
            <a:r>
              <a:rPr lang="fr-FR" sz="3200" kern="0" dirty="0">
                <a:latin typeface="Segoe UI Light" panose="020B0502040204020203" pitchFamily="34" charset="0"/>
                <a:ea typeface="Roboto Light" panose="02000000000000000000" pitchFamily="2" charset="0"/>
                <a:cs typeface="Segoe UI Light" panose="020B0502040204020203" pitchFamily="34" charset="0"/>
              </a:rPr>
              <a:t>, Emilie </a:t>
            </a:r>
            <a:r>
              <a:rPr lang="fr-FR" sz="3200" kern="0" dirty="0" err="1">
                <a:latin typeface="Segoe UI Light" panose="020B0502040204020203" pitchFamily="34" charset="0"/>
                <a:ea typeface="Roboto Light" panose="02000000000000000000" pitchFamily="2" charset="0"/>
                <a:cs typeface="Segoe UI Light" panose="020B0502040204020203" pitchFamily="34" charset="0"/>
              </a:rPr>
              <a:t>Farjas</a:t>
            </a:r>
            <a:r>
              <a:rPr lang="fr-FR" sz="3200" kern="0" dirty="0">
                <a:latin typeface="Segoe UI Light" panose="020B0502040204020203" pitchFamily="34" charset="0"/>
                <a:ea typeface="Roboto Light" panose="02000000000000000000" pitchFamily="2" charset="0"/>
                <a:cs typeface="Segoe UI Light" panose="020B0502040204020203" pitchFamily="34" charset="0"/>
              </a:rPr>
              <a:t>, Yann Teddy </a:t>
            </a:r>
            <a:r>
              <a:rPr lang="fr-FR" sz="3200" kern="0" dirty="0" err="1">
                <a:latin typeface="Segoe UI Light" panose="020B0502040204020203" pitchFamily="34" charset="0"/>
                <a:ea typeface="Roboto Light" panose="02000000000000000000" pitchFamily="2" charset="0"/>
                <a:cs typeface="Segoe UI Light" panose="020B0502040204020203" pitchFamily="34" charset="0"/>
              </a:rPr>
              <a:t>Ropaul</a:t>
            </a:r>
            <a:r>
              <a:rPr lang="fr-FR" sz="3200" kern="0" dirty="0">
                <a:latin typeface="Segoe UI Light" panose="020B0502040204020203" pitchFamily="34" charset="0"/>
                <a:ea typeface="Roboto Light" panose="02000000000000000000" pitchFamily="2" charset="0"/>
                <a:cs typeface="Segoe UI Light" panose="020B0502040204020203" pitchFamily="34" charset="0"/>
              </a:rPr>
              <a:t>, Arthur Bernard</a:t>
            </a:r>
          </a:p>
        </p:txBody>
      </p:sp>
      <p:sp>
        <p:nvSpPr>
          <p:cNvPr id="8" name="Sous-titre 2"/>
          <p:cNvSpPr txBox="1">
            <a:spLocks/>
          </p:cNvSpPr>
          <p:nvPr/>
        </p:nvSpPr>
        <p:spPr>
          <a:xfrm>
            <a:off x="455415" y="11328344"/>
            <a:ext cx="11767065" cy="1836608"/>
          </a:xfrm>
          <a:prstGeom prst="rect">
            <a:avLst/>
          </a:prstGeom>
        </p:spPr>
        <p:txBody>
          <a:bodyPr vert="horz" rtlCol="0">
            <a:noAutofit/>
          </a:bodyPr>
          <a:lstStyle>
            <a:lvl1pPr algn="l" defTabSz="457200" rtl="0" fontAlgn="base" hangingPunct="0">
              <a:spcBef>
                <a:spcPct val="0"/>
              </a:spcBef>
              <a:spcAft>
                <a:spcPct val="0"/>
              </a:spcAft>
              <a:defRPr sz="1200">
                <a:solidFill>
                  <a:srgbClr val="000000"/>
                </a:solidFill>
                <a:latin typeface="+mn-lt"/>
                <a:ea typeface="+mn-ea"/>
                <a:cs typeface="+mn-cs"/>
                <a:sym typeface="Helvetica" charset="0"/>
              </a:defRPr>
            </a:lvl1pPr>
            <a:lvl2pPr marL="2286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2pPr>
            <a:lvl3pPr marL="4572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3pPr>
            <a:lvl4pPr marL="6858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4pPr>
            <a:lvl5pPr marL="9144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5pPr>
            <a:lvl6pPr marL="13716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6pPr>
            <a:lvl7pPr marL="18288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7pPr>
            <a:lvl8pPr marL="22860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8pPr>
            <a:lvl9pPr marL="2743200" algn="l" defTabSz="457200" rtl="0" fontAlgn="base" hangingPunct="0">
              <a:spcBef>
                <a:spcPct val="0"/>
              </a:spcBef>
              <a:spcAft>
                <a:spcPct val="0"/>
              </a:spcAft>
              <a:defRPr sz="1200">
                <a:solidFill>
                  <a:srgbClr val="000000"/>
                </a:solidFill>
                <a:latin typeface="+mn-lt"/>
                <a:ea typeface="Helvetica" charset="0"/>
                <a:cs typeface="+mn-cs"/>
                <a:sym typeface="Helvetica" charset="0"/>
              </a:defRPr>
            </a:lvl9pPr>
          </a:lstStyle>
          <a:p>
            <a:pPr fontAlgn="auto" hangingPunct="1">
              <a:spcAft>
                <a:spcPts val="0"/>
              </a:spcAft>
              <a:defRPr/>
            </a:pPr>
            <a:r>
              <a:rPr lang="fr-FR" sz="3280" kern="0" dirty="0">
                <a:latin typeface="Segoe UI Semilight" panose="020B0402040204020203" pitchFamily="34" charset="0"/>
                <a:ea typeface="Roboto Black" panose="02000000000000000000" pitchFamily="2" charset="0"/>
                <a:cs typeface="Segoe UI Semilight" panose="020B0402040204020203" pitchFamily="34" charset="0"/>
              </a:rPr>
              <a:t>Master I Informatique IMA</a:t>
            </a:r>
            <a:br>
              <a:rPr lang="fr-FR" sz="3280" kern="0" dirty="0">
                <a:latin typeface="Segoe UI Semilight" panose="020B0402040204020203" pitchFamily="34" charset="0"/>
                <a:ea typeface="Roboto Black" panose="02000000000000000000" pitchFamily="2" charset="0"/>
                <a:cs typeface="Segoe UI Semilight" panose="020B0402040204020203" pitchFamily="34" charset="0"/>
              </a:rPr>
            </a:br>
            <a:r>
              <a:rPr lang="fr-FR" sz="3280" kern="0" dirty="0">
                <a:latin typeface="Segoe UI Semilight" panose="020B0402040204020203" pitchFamily="34" charset="0"/>
                <a:ea typeface="Roboto Black" panose="02000000000000000000" pitchFamily="2" charset="0"/>
                <a:cs typeface="Segoe UI Semilight" panose="020B0402040204020203" pitchFamily="34" charset="0"/>
              </a:rPr>
              <a:t>Projet IMA </a:t>
            </a:r>
          </a:p>
          <a:p>
            <a:pPr fontAlgn="auto" hangingPunct="1">
              <a:spcAft>
                <a:spcPts val="0"/>
              </a:spcAft>
              <a:defRPr/>
            </a:pPr>
            <a:r>
              <a:rPr lang="fr-FR" sz="2400" kern="0" dirty="0">
                <a:latin typeface="Segoe UI Light" panose="020B0502040204020203" pitchFamily="34" charset="0"/>
                <a:ea typeface="Roboto" panose="02000000000000000000" pitchFamily="2" charset="0"/>
                <a:cs typeface="Segoe UI Light" panose="020B0502040204020203" pitchFamily="34" charset="0"/>
              </a:rPr>
              <a:t>Superviseurs: Séverine Dubuisson et Nicolas Bredeche</a:t>
            </a:r>
            <a:br>
              <a:rPr lang="fr-FR" sz="1800" kern="0" dirty="0">
                <a:latin typeface="Segoe UI Light" panose="020B0502040204020203" pitchFamily="34" charset="0"/>
                <a:ea typeface="Roboto" panose="02000000000000000000" pitchFamily="2" charset="0"/>
                <a:cs typeface="Segoe UI Light" panose="020B0502040204020203" pitchFamily="34" charset="0"/>
              </a:rPr>
            </a:br>
            <a:r>
              <a:rPr lang="fr-FR" sz="2400" kern="0" dirty="0">
                <a:latin typeface="Segoe UI Light" panose="020B0502040204020203" pitchFamily="34" charset="0"/>
                <a:ea typeface="Roboto" panose="02000000000000000000" pitchFamily="2" charset="0"/>
                <a:cs typeface="Segoe UI Light" panose="020B0502040204020203" pitchFamily="34" charset="0"/>
              </a:rPr>
              <a:t>Le 11 Avril 2016 à Université Pierre et Marie Curie (Paris VI)</a:t>
            </a:r>
          </a:p>
        </p:txBody>
      </p:sp>
      <p:cxnSp>
        <p:nvCxnSpPr>
          <p:cNvPr id="3" name="Connecteur droit 2"/>
          <p:cNvCxnSpPr/>
          <p:nvPr/>
        </p:nvCxnSpPr>
        <p:spPr bwMode="auto">
          <a:xfrm>
            <a:off x="0" y="13669108"/>
            <a:ext cx="24384000" cy="0"/>
          </a:xfrm>
          <a:prstGeom prst="line">
            <a:avLst/>
          </a:prstGeom>
          <a:blipFill dpi="0" rotWithShape="0">
            <a:blip r:embed="rId4"/>
            <a:srcRect/>
            <a:tile tx="0" ty="0" sx="100000" sy="100000" flip="none" algn="tl"/>
          </a:blipFill>
          <a:ln w="298450" cap="flat" cmpd="sng" algn="ctr">
            <a:solidFill>
              <a:srgbClr val="1ABC9C"/>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12" name="Image 11"/>
          <p:cNvPicPr>
            <a:picLocks noChangeAspect="1"/>
          </p:cNvPicPr>
          <p:nvPr/>
        </p:nvPicPr>
        <p:blipFill>
          <a:blip r:embed="rId5"/>
          <a:stretch>
            <a:fillRect/>
          </a:stretch>
        </p:blipFill>
        <p:spPr>
          <a:xfrm>
            <a:off x="19350791" y="11554623"/>
            <a:ext cx="4105821" cy="1384050"/>
          </a:xfrm>
          <a:prstGeom prst="rect">
            <a:avLst/>
          </a:prstGeom>
        </p:spPr>
      </p:pic>
    </p:spTree>
    <p:extLst>
      <p:ext uri="{BB962C8B-B14F-4D97-AF65-F5344CB8AC3E}">
        <p14:creationId xmlns:p14="http://schemas.microsoft.com/office/powerpoint/2010/main" val="19647911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RIGINALHEIGHT" val="88.48898"/>
  <p:tag name="ORIGINALWIDTH" val="558.6802"/>
  <p:tag name="OUTPUTDPI" val="1200"/>
  <p:tag name="LATEXADDIN" val="\documentclass{article}&#10;\usepackage{amsmath}&#10;\pagestyle{empty}&#10;\begin{document}&#10;&#10;Visual cue&#10;\end{document}"/>
  <p:tag name="IGUANATEXSIZE" val="20"/>
  <p:tag name="IGUANATEXCURSOR" val="91"/>
  <p:tag name="TRANSPARENCY" val="Vrai"/>
  <p:tag name="FILENAME" val=""/>
  <p:tag name="INPUTTYPE" val="0"/>
  <p:tag name="LATEXENGINEID" val="0"/>
  <p:tag name="TEMPFOLDER" val="c:\temp\"/>
</p:tagLst>
</file>

<file path=ppt/tags/tag10.xml><?xml version="1.0" encoding="utf-8"?>
<p:tagLst xmlns:a="http://schemas.openxmlformats.org/drawingml/2006/main" xmlns:r="http://schemas.openxmlformats.org/officeDocument/2006/relationships" xmlns:p="http://schemas.openxmlformats.org/presentationml/2006/main">
  <p:tag name="ORIGINALHEIGHT" val="111.7361"/>
  <p:tag name="ORIGINALWIDTH" val="790.4012"/>
  <p:tag name="OUTPUTDPI" val="1200"/>
  <p:tag name="LATEXADDIN" val="\documentclass{article}&#10;\usepackage{amsmath}&#10;\pagestyle{empty}&#10;\begin{document}&#10;&#10;Thymio Robot&#10;\end{document}"/>
  <p:tag name="IGUANATEXSIZE" val="20"/>
  <p:tag name="IGUANATEXCURSOR" val="88"/>
  <p:tag name="TRANSPARENCY" val="Vrai"/>
  <p:tag name="FILENAME" val=""/>
  <p:tag name="INPUTTYPE" val="0"/>
  <p:tag name="LATEXENGINEID" val="0"/>
  <p:tag name="TEMPFOLDER" val="c:\temp\"/>
</p:tagLst>
</file>

<file path=ppt/tags/tag11.xml><?xml version="1.0" encoding="utf-8"?>
<p:tagLst xmlns:a="http://schemas.openxmlformats.org/drawingml/2006/main" xmlns:r="http://schemas.openxmlformats.org/officeDocument/2006/relationships" xmlns:p="http://schemas.openxmlformats.org/presentationml/2006/main">
  <p:tag name="ORIGINALHEIGHT" val="111.7361"/>
  <p:tag name="ORIGINALWIDTH" val="790.4012"/>
  <p:tag name="OUTPUTDPI" val="1200"/>
  <p:tag name="LATEXADDIN" val="\documentclass{article}&#10;\usepackage{amsmath}&#10;\pagestyle{empty}&#10;\begin{document}&#10;&#10;Thymio Robot&#10;\end{document}"/>
  <p:tag name="IGUANATEXSIZE" val="20"/>
  <p:tag name="IGUANATEXCURSOR" val="88"/>
  <p:tag name="TRANSPARENCY" val="Vrai"/>
  <p:tag name="FILENAME" val=""/>
  <p:tag name="INPUTTYPE" val="0"/>
  <p:tag name="LATEXENGINEID" val="0"/>
  <p:tag name="TEMPFOLDER" val="c:\temp\"/>
</p:tagLst>
</file>

<file path=ppt/tags/tag12.xml><?xml version="1.0" encoding="utf-8"?>
<p:tagLst xmlns:a="http://schemas.openxmlformats.org/drawingml/2006/main" xmlns:r="http://schemas.openxmlformats.org/officeDocument/2006/relationships" xmlns:p="http://schemas.openxmlformats.org/presentationml/2006/main">
  <p:tag name="ORIGINALHEIGHT" val="111.7361"/>
  <p:tag name="ORIGINALWIDTH" val="790.4012"/>
  <p:tag name="OUTPUTDPI" val="1200"/>
  <p:tag name="LATEXADDIN" val="\documentclass{article}&#10;\usepackage{amsmath}&#10;\pagestyle{empty}&#10;\begin{document}&#10;&#10;Thymio Robot&#10;\end{document}"/>
  <p:tag name="IGUANATEXSIZE" val="20"/>
  <p:tag name="IGUANATEXCURSOR" val="88"/>
  <p:tag name="TRANSPARENCY" val="Vrai"/>
  <p:tag name="FILENAME" val=""/>
  <p:tag name="INPUTTYPE" val="0"/>
  <p:tag name="LATEXENGINEID" val="0"/>
  <p:tag name="TEMPFOLDER" val="c:\temp\"/>
</p:tagLst>
</file>

<file path=ppt/tags/tag13.xml><?xml version="1.0" encoding="utf-8"?>
<p:tagLst xmlns:a="http://schemas.openxmlformats.org/drawingml/2006/main" xmlns:r="http://schemas.openxmlformats.org/officeDocument/2006/relationships" xmlns:p="http://schemas.openxmlformats.org/presentationml/2006/main">
  <p:tag name="ORIGINALHEIGHT" val="111.7361"/>
  <p:tag name="ORIGINALWIDTH" val="790.4012"/>
  <p:tag name="OUTPUTDPI" val="1200"/>
  <p:tag name="LATEXADDIN" val="\documentclass{article}&#10;\usepackage{amsmath}&#10;\pagestyle{empty}&#10;\begin{document}&#10;&#10;Thymio Robot&#10;\end{document}"/>
  <p:tag name="IGUANATEXSIZE" val="20"/>
  <p:tag name="IGUANATEXCURSOR" val="88"/>
  <p:tag name="TRANSPARENCY" val="Vrai"/>
  <p:tag name="FILENAME" val=""/>
  <p:tag name="INPUTTYPE" val="0"/>
  <p:tag name="LATEXENGINEID" val="0"/>
  <p:tag name="TEMPFOLDER" val="c:\temp\"/>
</p:tagLst>
</file>

<file path=ppt/tags/tag2.xml><?xml version="1.0" encoding="utf-8"?>
<p:tagLst xmlns:a="http://schemas.openxmlformats.org/drawingml/2006/main" xmlns:r="http://schemas.openxmlformats.org/officeDocument/2006/relationships" xmlns:p="http://schemas.openxmlformats.org/presentationml/2006/main">
  <p:tag name="ORIGINALHEIGHT" val="111.7361"/>
  <p:tag name="ORIGINALWIDTH" val="790.4012"/>
  <p:tag name="OUTPUTDPI" val="1200"/>
  <p:tag name="LATEXADDIN" val="\documentclass{article}&#10;\usepackage{amsmath}&#10;\pagestyle{empty}&#10;\begin{document}&#10;&#10;Thymio Robot&#10;\end{document}"/>
  <p:tag name="IGUANATEXSIZE" val="20"/>
  <p:tag name="IGUANATEXCURSOR" val="88"/>
  <p:tag name="TRANSPARENCY" val="Vrai"/>
  <p:tag name="FILENAME" val=""/>
  <p:tag name="INPUTTYPE" val="0"/>
  <p:tag name="LATEXENGINEID" val="0"/>
  <p:tag name="TEMPFOLDER" val="c:\temp\"/>
</p:tagLst>
</file>

<file path=ppt/tags/tag3.xml><?xml version="1.0" encoding="utf-8"?>
<p:tagLst xmlns:a="http://schemas.openxmlformats.org/drawingml/2006/main" xmlns:r="http://schemas.openxmlformats.org/officeDocument/2006/relationships" xmlns:p="http://schemas.openxmlformats.org/presentationml/2006/main">
  <p:tag name="ORIGINALHEIGHT" val="112.4859"/>
  <p:tag name="ORIGINALWIDTH" val="983.1271"/>
  <p:tag name="OUTPUTDPI" val="1200"/>
  <p:tag name="LATEXADDIN" val="\documentclass{article}&#10;\usepackage{amsmath}&#10;\pagestyle{empty}&#10;\begin{document}&#10;&#10;Tracking Interface&#10;\end{document}"/>
  <p:tag name="IGUANATEXSIZE" val="20"/>
  <p:tag name="IGUANATEXCURSOR" val="89"/>
  <p:tag name="TRANSPARENCY" val="Vrai"/>
  <p:tag name="FILENAME" val=""/>
  <p:tag name="INPUTTYPE" val="0"/>
  <p:tag name="LATEXENGINEID" val="0"/>
  <p:tag name="TEMPFOLDER" val="c:\temp\"/>
</p:tagLst>
</file>

<file path=ppt/tags/tag4.xml><?xml version="1.0" encoding="utf-8"?>
<p:tagLst xmlns:a="http://schemas.openxmlformats.org/drawingml/2006/main" xmlns:r="http://schemas.openxmlformats.org/officeDocument/2006/relationships" xmlns:p="http://schemas.openxmlformats.org/presentationml/2006/main">
  <p:tag name="ORIGINALHEIGHT" val="111.7361"/>
  <p:tag name="ORIGINALWIDTH" val="790.4012"/>
  <p:tag name="OUTPUTDPI" val="1200"/>
  <p:tag name="LATEXADDIN" val="\documentclass{article}&#10;\usepackage{amsmath}&#10;\pagestyle{empty}&#10;\begin{document}&#10;&#10;Thymio Robot&#10;\end{document}"/>
  <p:tag name="IGUANATEXSIZE" val="20"/>
  <p:tag name="IGUANATEXCURSOR" val="88"/>
  <p:tag name="TRANSPARENCY" val="Vrai"/>
  <p:tag name="FILENAME" val=""/>
  <p:tag name="INPUTTYPE" val="0"/>
  <p:tag name="LATEXENGINEID" val="0"/>
  <p:tag name="TEMPFOLDER" val="c:\temp\"/>
</p:tagLst>
</file>

<file path=ppt/tags/tag5.xml><?xml version="1.0" encoding="utf-8"?>
<p:tagLst xmlns:a="http://schemas.openxmlformats.org/drawingml/2006/main" xmlns:r="http://schemas.openxmlformats.org/officeDocument/2006/relationships" xmlns:p="http://schemas.openxmlformats.org/presentationml/2006/main">
  <p:tag name="ORIGINALHEIGHT" val="65.24181"/>
  <p:tag name="ORIGINALWIDTH" val="110.9861"/>
  <p:tag name="OUTPUTDPI" val="1200"/>
  <p:tag name="LATEXADDIN" val="\documentclass{article}&#10;\usepackage{amsmath}&#10;\pagestyle{empty}&#10;\begin{document}&#10;&#10;$\leftarrow$&#10;&#10;&#10;\end{document}"/>
  <p:tag name="IGUANATEXSIZE" val="20"/>
  <p:tag name="IGUANATEXCURSOR" val="93"/>
  <p:tag name="TRANSPARENCY" val="Vrai"/>
  <p:tag name="FILENAME" val=""/>
  <p:tag name="INPUTTYPE" val="0"/>
  <p:tag name="LATEXENGINEID" val="0"/>
  <p:tag name="TEMPFOLDER" val="c:\temp\"/>
</p:tagLst>
</file>

<file path=ppt/tags/tag6.xml><?xml version="1.0" encoding="utf-8"?>
<p:tagLst xmlns:a="http://schemas.openxmlformats.org/drawingml/2006/main" xmlns:r="http://schemas.openxmlformats.org/officeDocument/2006/relationships" xmlns:p="http://schemas.openxmlformats.org/presentationml/2006/main">
  <p:tag name="ORIGINALHEIGHT" val="65.24181"/>
  <p:tag name="ORIGINALWIDTH" val="110.9861"/>
  <p:tag name="OUTPUTDPI" val="1200"/>
  <p:tag name="LATEXADDIN" val="\documentclass{article}&#10;\usepackage{amsmath}&#10;\pagestyle{empty}&#10;\begin{document}&#10;&#10;$\leftarrow$&#10;&#10;&#10;\end{document}"/>
  <p:tag name="IGUANATEXSIZE" val="20"/>
  <p:tag name="IGUANATEXCURSOR" val="93"/>
  <p:tag name="TRANSPARENCY" val="Vrai"/>
  <p:tag name="FILENAME" val=""/>
  <p:tag name="INPUTTYPE" val="0"/>
  <p:tag name="LATEXENGINEID" val="0"/>
  <p:tag name="TEMPFOLDER" val="c:\temp\"/>
</p:tagLst>
</file>

<file path=ppt/tags/tag7.xml><?xml version="1.0" encoding="utf-8"?>
<p:tagLst xmlns:a="http://schemas.openxmlformats.org/drawingml/2006/main" xmlns:r="http://schemas.openxmlformats.org/officeDocument/2006/relationships" xmlns:p="http://schemas.openxmlformats.org/presentationml/2006/main">
  <p:tag name="ORIGINALHEIGHT" val="111.7361"/>
  <p:tag name="ORIGINALWIDTH" val="790.4012"/>
  <p:tag name="OUTPUTDPI" val="1200"/>
  <p:tag name="LATEXADDIN" val="\documentclass{article}&#10;\usepackage{amsmath}&#10;\pagestyle{empty}&#10;\begin{document}&#10;&#10;Thymio Robot&#10;\end{document}"/>
  <p:tag name="IGUANATEXSIZE" val="20"/>
  <p:tag name="IGUANATEXCURSOR" val="88"/>
  <p:tag name="TRANSPARENCY" val="Vrai"/>
  <p:tag name="FILENAME" val=""/>
  <p:tag name="INPUTTYPE" val="0"/>
  <p:tag name="LATEXENGINEID" val="0"/>
  <p:tag name="TEMPFOLDER" val="c:\temp\"/>
</p:tagLst>
</file>

<file path=ppt/tags/tag8.xml><?xml version="1.0" encoding="utf-8"?>
<p:tagLst xmlns:a="http://schemas.openxmlformats.org/drawingml/2006/main" xmlns:r="http://schemas.openxmlformats.org/officeDocument/2006/relationships" xmlns:p="http://schemas.openxmlformats.org/presentationml/2006/main">
  <p:tag name="ORIGINALHEIGHT" val="65.24181"/>
  <p:tag name="ORIGINALWIDTH" val="110.9861"/>
  <p:tag name="OUTPUTDPI" val="1200"/>
  <p:tag name="LATEXADDIN" val="\documentclass{article}&#10;\usepackage{amsmath}&#10;\pagestyle{empty}&#10;\begin{document}&#10;&#10;$\leftarrow$&#10;&#10;&#10;\end{document}"/>
  <p:tag name="IGUANATEXSIZE" val="20"/>
  <p:tag name="IGUANATEXCURSOR" val="93"/>
  <p:tag name="TRANSPARENCY" val="Vrai"/>
  <p:tag name="FILENAME" val=""/>
  <p:tag name="INPUTTYPE" val="0"/>
  <p:tag name="LATEXENGINEID" val="0"/>
  <p:tag name="TEMPFOLDER" val="c:\temp\"/>
</p:tagLst>
</file>

<file path=ppt/tags/tag9.xml><?xml version="1.0" encoding="utf-8"?>
<p:tagLst xmlns:a="http://schemas.openxmlformats.org/drawingml/2006/main" xmlns:r="http://schemas.openxmlformats.org/officeDocument/2006/relationships" xmlns:p="http://schemas.openxmlformats.org/presentationml/2006/main">
  <p:tag name="ORIGINALHEIGHT" val="65.24181"/>
  <p:tag name="ORIGINALWIDTH" val="110.9861"/>
  <p:tag name="OUTPUTDPI" val="1200"/>
  <p:tag name="LATEXADDIN" val="\documentclass{article}&#10;\usepackage{amsmath}&#10;\pagestyle{empty}&#10;\begin{document}&#10;&#10;$\leftarrow$&#10;&#10;&#10;\end{document}"/>
  <p:tag name="IGUANATEXSIZE" val="20"/>
  <p:tag name="IGUANATEXCURSOR" val="93"/>
  <p:tag name="TRANSPARENCY" val="Vrai"/>
  <p:tag name="FILENAME" val=""/>
  <p:tag name="INPUTTYPE" val="0"/>
  <p:tag name="LATEXENGINEID" val="0"/>
  <p:tag name="TEMPFOLDER" val="c:\temp\"/>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9_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Helvetica"/>
        <a:ea typeface="ＭＳ Ｐゴシック"/>
        <a:cs typeface="Helvetica"/>
      </a:majorFont>
      <a:minorFont>
        <a:latin typeface="Helvetica"/>
        <a:ea typeface="ＭＳ Ｐゴシック"/>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lumMod val="50000"/>
            <a:lumOff val="50000"/>
          </a:schemeClr>
        </a:solidFill>
        <a:ln w="25400" cap="flat" cmpd="sng" algn="ctr">
          <a:solidFill>
            <a:schemeClr val="tx1">
              <a:lumMod val="50000"/>
              <a:lumOff val="50000"/>
            </a:schemeClr>
          </a:solidFill>
          <a:prstDash val="solid"/>
          <a:miter lim="0"/>
          <a:headEnd type="none" w="med" len="med"/>
          <a:tailEnd type="none" w="med" len="med"/>
        </a:ln>
        <a:effectLst/>
      </a:spPr>
      <a:bodyPr vert="horz" wrap="square" lIns="50800" tIns="50800" rIns="50800" bIns="50800" numCol="1" rtlCol="0"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5826</TotalTime>
  <Words>2290</Words>
  <Application>Microsoft Office PowerPoint</Application>
  <PresentationFormat>Personnalisé</PresentationFormat>
  <Paragraphs>157</Paragraphs>
  <Slides>9</Slides>
  <Notes>9</Notes>
  <HiddenSlides>0</HiddenSlides>
  <MMClips>1</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9</vt:i4>
      </vt:variant>
    </vt:vector>
  </HeadingPairs>
  <TitlesOfParts>
    <vt:vector size="26" baseType="lpstr">
      <vt:lpstr>ＭＳ Ｐゴシック</vt:lpstr>
      <vt:lpstr>Arial</vt:lpstr>
      <vt:lpstr>Calibri</vt:lpstr>
      <vt:lpstr>Calibri Light</vt:lpstr>
      <vt:lpstr>Gill Sans</vt:lpstr>
      <vt:lpstr>Helvetica</vt:lpstr>
      <vt:lpstr>Lucida Grande</vt:lpstr>
      <vt:lpstr>Open Sans</vt:lpstr>
      <vt:lpstr>Roboto</vt:lpstr>
      <vt:lpstr>Roboto Black</vt:lpstr>
      <vt:lpstr>Roboto Light</vt:lpstr>
      <vt:lpstr>Segoe UI Black</vt:lpstr>
      <vt:lpstr>Segoe UI Historic</vt:lpstr>
      <vt:lpstr>Segoe UI Light</vt:lpstr>
      <vt:lpstr>Segoe UI Semilight</vt:lpstr>
      <vt:lpstr>Conception personnalisée</vt:lpstr>
      <vt:lpstr>79_Office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Elias Rhouzlane</dc:creator>
  <cp:lastModifiedBy>Elias Rhouzlane</cp:lastModifiedBy>
  <cp:revision>191</cp:revision>
  <dcterms:modified xsi:type="dcterms:W3CDTF">2016-04-11T09:43:10Z</dcterms:modified>
</cp:coreProperties>
</file>